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59" r:id="rId6"/>
    <p:sldId id="260" r:id="rId7"/>
  </p:sldIdLst>
  <p:sldSz cx="18288000" cy="10287000"/>
  <p:notesSz cx="6858000" cy="9144000"/>
  <p:embeddedFontLst>
    <p:embeddedFont>
      <p:font typeface="Montserrat" panose="020B0604020202020204" charset="0"/>
      <p:regular r:id="rId8"/>
    </p:embeddedFont>
    <p:embeddedFont>
      <p:font typeface="Muli Ultra-Bold" panose="020B0604020202020204" charset="0"/>
      <p:regular r:id="rId9"/>
    </p:embeddedFont>
    <p:embeddedFont>
      <p:font typeface="Muli Heavy" panose="020B0604020202020204" charset="0"/>
      <p:regular r:id="rId10"/>
    </p:embeddedFont>
    <p:embeddedFont>
      <p:font typeface="TT Interphases Bold" panose="020B0604020202020204" charset="0"/>
      <p:regular r:id="rId11"/>
    </p:embeddedFont>
    <p:embeddedFont>
      <p:font typeface="Calibri" panose="020F0502020204030204" pitchFamily="34" charset="0"/>
      <p:regular r:id="rId12"/>
      <p:bold r:id="rId13"/>
      <p:italic r:id="rId14"/>
      <p:boldItalic r:id="rId15"/>
    </p:embeddedFont>
    <p:embeddedFont>
      <p:font typeface="TT Interphase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666"/>
            </a:stretch>
          </a:blipFill>
        </p:spPr>
      </p:sp>
      <p:grpSp>
        <p:nvGrpSpPr>
          <p:cNvPr id="3" name="Group 3"/>
          <p:cNvGrpSpPr/>
          <p:nvPr/>
        </p:nvGrpSpPr>
        <p:grpSpPr>
          <a:xfrm rot="2376901">
            <a:off x="6025872" y="-1562825"/>
            <a:ext cx="13552631" cy="21642251"/>
            <a:chOff x="0" y="0"/>
            <a:chExt cx="3569417" cy="5700017"/>
          </a:xfrm>
        </p:grpSpPr>
        <p:sp>
          <p:nvSpPr>
            <p:cNvPr id="4" name="Freeform 4"/>
            <p:cNvSpPr/>
            <p:nvPr/>
          </p:nvSpPr>
          <p:spPr>
            <a:xfrm>
              <a:off x="0" y="0"/>
              <a:ext cx="3569417" cy="5700017"/>
            </a:xfrm>
            <a:custGeom>
              <a:avLst/>
              <a:gdLst/>
              <a:ahLst/>
              <a:cxnLst/>
              <a:rect l="l" t="t" r="r" b="b"/>
              <a:pathLst>
                <a:path w="3569417" h="5700017">
                  <a:moveTo>
                    <a:pt x="0" y="0"/>
                  </a:moveTo>
                  <a:lnTo>
                    <a:pt x="3569417" y="0"/>
                  </a:lnTo>
                  <a:lnTo>
                    <a:pt x="3569417" y="5700017"/>
                  </a:lnTo>
                  <a:lnTo>
                    <a:pt x="0" y="5700017"/>
                  </a:lnTo>
                  <a:close/>
                </a:path>
              </a:pathLst>
            </a:custGeom>
            <a:solidFill>
              <a:srgbClr val="000A1F">
                <a:alpha val="60000"/>
              </a:srgbClr>
            </a:solidFill>
          </p:spPr>
        </p:sp>
        <p:sp>
          <p:nvSpPr>
            <p:cNvPr id="5" name="TextBox 5"/>
            <p:cNvSpPr txBox="1"/>
            <p:nvPr/>
          </p:nvSpPr>
          <p:spPr>
            <a:xfrm>
              <a:off x="0" y="-38100"/>
              <a:ext cx="3569417" cy="5738117"/>
            </a:xfrm>
            <a:prstGeom prst="rect">
              <a:avLst/>
            </a:prstGeom>
          </p:spPr>
          <p:txBody>
            <a:bodyPr lIns="50800" tIns="50800" rIns="50800" bIns="50800" rtlCol="0" anchor="ctr"/>
            <a:lstStyle/>
            <a:p>
              <a:pPr algn="ctr">
                <a:lnSpc>
                  <a:spcPts val="1774"/>
                </a:lnSpc>
              </a:pPr>
              <a:endParaRPr/>
            </a:p>
          </p:txBody>
        </p:sp>
      </p:grpSp>
      <p:grpSp>
        <p:nvGrpSpPr>
          <p:cNvPr id="6" name="Group 6"/>
          <p:cNvGrpSpPr/>
          <p:nvPr/>
        </p:nvGrpSpPr>
        <p:grpSpPr>
          <a:xfrm>
            <a:off x="5877931" y="6491638"/>
            <a:ext cx="2745202" cy="527075"/>
            <a:chOff x="0" y="0"/>
            <a:chExt cx="2116682" cy="406400"/>
          </a:xfrm>
        </p:grpSpPr>
        <p:sp>
          <p:nvSpPr>
            <p:cNvPr id="7" name="Freeform 7"/>
            <p:cNvSpPr/>
            <p:nvPr/>
          </p:nvSpPr>
          <p:spPr>
            <a:xfrm>
              <a:off x="0" y="0"/>
              <a:ext cx="2116682" cy="406400"/>
            </a:xfrm>
            <a:custGeom>
              <a:avLst/>
              <a:gdLst/>
              <a:ahLst/>
              <a:cxnLst/>
              <a:rect l="l" t="t" r="r" b="b"/>
              <a:pathLst>
                <a:path w="2116682" h="406400">
                  <a:moveTo>
                    <a:pt x="1913482" y="0"/>
                  </a:moveTo>
                  <a:cubicBezTo>
                    <a:pt x="2025706" y="0"/>
                    <a:pt x="2116682" y="90976"/>
                    <a:pt x="2116682" y="203200"/>
                  </a:cubicBezTo>
                  <a:cubicBezTo>
                    <a:pt x="2116682" y="315424"/>
                    <a:pt x="2025706" y="406400"/>
                    <a:pt x="191348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8" name="TextBox 8"/>
            <p:cNvSpPr txBox="1"/>
            <p:nvPr/>
          </p:nvSpPr>
          <p:spPr>
            <a:xfrm>
              <a:off x="0" y="-38100"/>
              <a:ext cx="2116682" cy="444500"/>
            </a:xfrm>
            <a:prstGeom prst="rect">
              <a:avLst/>
            </a:prstGeom>
          </p:spPr>
          <p:txBody>
            <a:bodyPr lIns="50800" tIns="50800" rIns="50800" bIns="50800" rtlCol="0" anchor="ctr"/>
            <a:lstStyle/>
            <a:p>
              <a:pPr algn="ctr">
                <a:lnSpc>
                  <a:spcPts val="1774"/>
                </a:lnSpc>
              </a:pPr>
              <a:endParaRPr/>
            </a:p>
          </p:txBody>
        </p:sp>
      </p:grpSp>
      <p:sp>
        <p:nvSpPr>
          <p:cNvPr id="9" name="Freeform 9"/>
          <p:cNvSpPr/>
          <p:nvPr/>
        </p:nvSpPr>
        <p:spPr>
          <a:xfrm>
            <a:off x="8167956" y="1701328"/>
            <a:ext cx="1952087" cy="1774880"/>
          </a:xfrm>
          <a:custGeom>
            <a:avLst/>
            <a:gdLst/>
            <a:ahLst/>
            <a:cxnLst/>
            <a:rect l="l" t="t" r="r" b="b"/>
            <a:pathLst>
              <a:path w="1952087" h="1774880">
                <a:moveTo>
                  <a:pt x="0" y="0"/>
                </a:moveTo>
                <a:lnTo>
                  <a:pt x="1952088" y="0"/>
                </a:lnTo>
                <a:lnTo>
                  <a:pt x="1952088" y="1774880"/>
                </a:lnTo>
                <a:lnTo>
                  <a:pt x="0" y="17748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3195769" y="3765283"/>
            <a:ext cx="11896462" cy="1254760"/>
          </a:xfrm>
          <a:prstGeom prst="rect">
            <a:avLst/>
          </a:prstGeom>
        </p:spPr>
        <p:txBody>
          <a:bodyPr lIns="0" tIns="0" rIns="0" bIns="0" rtlCol="0" anchor="t">
            <a:spAutoFit/>
          </a:bodyPr>
          <a:lstStyle/>
          <a:p>
            <a:pPr algn="ctr">
              <a:lnSpc>
                <a:spcPts val="9920"/>
              </a:lnSpc>
            </a:pPr>
            <a:r>
              <a:rPr lang="en-US" sz="8000" b="1" spc="152">
                <a:solidFill>
                  <a:srgbClr val="FFFFFF"/>
                </a:solidFill>
                <a:latin typeface="Muli Heavy"/>
                <a:ea typeface="Muli Heavy"/>
                <a:cs typeface="Muli Heavy"/>
                <a:sym typeface="Muli Heavy"/>
              </a:rPr>
              <a:t>TRABAJO PRACTCO 2</a:t>
            </a:r>
          </a:p>
        </p:txBody>
      </p:sp>
      <p:sp>
        <p:nvSpPr>
          <p:cNvPr id="11" name="TextBox 11"/>
          <p:cNvSpPr txBox="1"/>
          <p:nvPr/>
        </p:nvSpPr>
        <p:spPr>
          <a:xfrm>
            <a:off x="6086108" y="6566533"/>
            <a:ext cx="2328849" cy="339158"/>
          </a:xfrm>
          <a:prstGeom prst="rect">
            <a:avLst/>
          </a:prstGeom>
        </p:spPr>
        <p:txBody>
          <a:bodyPr lIns="0" tIns="0" rIns="0" bIns="0" rtlCol="0" anchor="t">
            <a:spAutoFit/>
          </a:bodyPr>
          <a:lstStyle/>
          <a:p>
            <a:pPr marL="0" lvl="0" indent="0" algn="ctr">
              <a:lnSpc>
                <a:spcPts val="2831"/>
              </a:lnSpc>
              <a:spcBef>
                <a:spcPct val="0"/>
              </a:spcBef>
            </a:pPr>
            <a:r>
              <a:rPr lang="en-US" sz="2022" b="1">
                <a:solidFill>
                  <a:srgbClr val="000A1F"/>
                </a:solidFill>
                <a:latin typeface="TT Interphases Bold"/>
                <a:ea typeface="TT Interphases Bold"/>
                <a:cs typeface="TT Interphases Bold"/>
                <a:sym typeface="TT Interphases Bold"/>
              </a:rPr>
              <a:t>Pascucci Agostina</a:t>
            </a:r>
          </a:p>
        </p:txBody>
      </p:sp>
      <p:sp>
        <p:nvSpPr>
          <p:cNvPr id="12" name="TextBox 12"/>
          <p:cNvSpPr txBox="1"/>
          <p:nvPr/>
        </p:nvSpPr>
        <p:spPr>
          <a:xfrm>
            <a:off x="4253385" y="5258168"/>
            <a:ext cx="9781229" cy="773201"/>
          </a:xfrm>
          <a:prstGeom prst="rect">
            <a:avLst/>
          </a:prstGeom>
        </p:spPr>
        <p:txBody>
          <a:bodyPr lIns="0" tIns="0" rIns="0" bIns="0" rtlCol="0" anchor="t">
            <a:spAutoFit/>
          </a:bodyPr>
          <a:lstStyle/>
          <a:p>
            <a:pPr algn="ctr">
              <a:lnSpc>
                <a:spcPts val="6327"/>
              </a:lnSpc>
            </a:pPr>
            <a:r>
              <a:rPr lang="en-US" sz="4519">
                <a:solidFill>
                  <a:srgbClr val="FFFFFF"/>
                </a:solidFill>
                <a:latin typeface="TT Interphases"/>
                <a:ea typeface="TT Interphases"/>
                <a:cs typeface="TT Interphases"/>
                <a:sym typeface="TT Interphases"/>
              </a:rPr>
              <a:t>Tecnologia y gestion web - Grupo 07</a:t>
            </a:r>
          </a:p>
        </p:txBody>
      </p:sp>
      <p:grpSp>
        <p:nvGrpSpPr>
          <p:cNvPr id="13" name="Group 13"/>
          <p:cNvGrpSpPr/>
          <p:nvPr/>
        </p:nvGrpSpPr>
        <p:grpSpPr>
          <a:xfrm>
            <a:off x="5877931" y="7478981"/>
            <a:ext cx="2745202" cy="527075"/>
            <a:chOff x="0" y="0"/>
            <a:chExt cx="2116682" cy="406400"/>
          </a:xfrm>
        </p:grpSpPr>
        <p:sp>
          <p:nvSpPr>
            <p:cNvPr id="14" name="Freeform 14"/>
            <p:cNvSpPr/>
            <p:nvPr/>
          </p:nvSpPr>
          <p:spPr>
            <a:xfrm>
              <a:off x="0" y="0"/>
              <a:ext cx="2116682" cy="406400"/>
            </a:xfrm>
            <a:custGeom>
              <a:avLst/>
              <a:gdLst/>
              <a:ahLst/>
              <a:cxnLst/>
              <a:rect l="l" t="t" r="r" b="b"/>
              <a:pathLst>
                <a:path w="2116682" h="406400">
                  <a:moveTo>
                    <a:pt x="1913482" y="0"/>
                  </a:moveTo>
                  <a:cubicBezTo>
                    <a:pt x="2025706" y="0"/>
                    <a:pt x="2116682" y="90976"/>
                    <a:pt x="2116682" y="203200"/>
                  </a:cubicBezTo>
                  <a:cubicBezTo>
                    <a:pt x="2116682" y="315424"/>
                    <a:pt x="2025706" y="406400"/>
                    <a:pt x="191348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5" name="TextBox 15"/>
            <p:cNvSpPr txBox="1"/>
            <p:nvPr/>
          </p:nvSpPr>
          <p:spPr>
            <a:xfrm>
              <a:off x="0" y="-38100"/>
              <a:ext cx="2116682" cy="444500"/>
            </a:xfrm>
            <a:prstGeom prst="rect">
              <a:avLst/>
            </a:prstGeom>
          </p:spPr>
          <p:txBody>
            <a:bodyPr lIns="50800" tIns="50800" rIns="50800" bIns="50800" rtlCol="0" anchor="ctr"/>
            <a:lstStyle/>
            <a:p>
              <a:pPr algn="ctr">
                <a:lnSpc>
                  <a:spcPts val="1774"/>
                </a:lnSpc>
              </a:pPr>
              <a:endParaRPr/>
            </a:p>
          </p:txBody>
        </p:sp>
      </p:grpSp>
      <p:grpSp>
        <p:nvGrpSpPr>
          <p:cNvPr id="16" name="Group 16"/>
          <p:cNvGrpSpPr/>
          <p:nvPr/>
        </p:nvGrpSpPr>
        <p:grpSpPr>
          <a:xfrm>
            <a:off x="9428986" y="6491638"/>
            <a:ext cx="2745202" cy="527075"/>
            <a:chOff x="0" y="0"/>
            <a:chExt cx="2116682" cy="406400"/>
          </a:xfrm>
        </p:grpSpPr>
        <p:sp>
          <p:nvSpPr>
            <p:cNvPr id="17" name="Freeform 17"/>
            <p:cNvSpPr/>
            <p:nvPr/>
          </p:nvSpPr>
          <p:spPr>
            <a:xfrm>
              <a:off x="0" y="0"/>
              <a:ext cx="2116682" cy="406400"/>
            </a:xfrm>
            <a:custGeom>
              <a:avLst/>
              <a:gdLst/>
              <a:ahLst/>
              <a:cxnLst/>
              <a:rect l="l" t="t" r="r" b="b"/>
              <a:pathLst>
                <a:path w="2116682" h="406400">
                  <a:moveTo>
                    <a:pt x="1913482" y="0"/>
                  </a:moveTo>
                  <a:cubicBezTo>
                    <a:pt x="2025706" y="0"/>
                    <a:pt x="2116682" y="90976"/>
                    <a:pt x="2116682" y="203200"/>
                  </a:cubicBezTo>
                  <a:cubicBezTo>
                    <a:pt x="2116682" y="315424"/>
                    <a:pt x="2025706" y="406400"/>
                    <a:pt x="191348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8" name="TextBox 18"/>
            <p:cNvSpPr txBox="1"/>
            <p:nvPr/>
          </p:nvSpPr>
          <p:spPr>
            <a:xfrm>
              <a:off x="0" y="-38100"/>
              <a:ext cx="2116682" cy="444500"/>
            </a:xfrm>
            <a:prstGeom prst="rect">
              <a:avLst/>
            </a:prstGeom>
          </p:spPr>
          <p:txBody>
            <a:bodyPr lIns="50800" tIns="50800" rIns="50800" bIns="50800" rtlCol="0" anchor="ctr"/>
            <a:lstStyle/>
            <a:p>
              <a:pPr algn="ctr">
                <a:lnSpc>
                  <a:spcPts val="1774"/>
                </a:lnSpc>
              </a:pPr>
              <a:endParaRPr/>
            </a:p>
          </p:txBody>
        </p:sp>
      </p:grpSp>
      <p:grpSp>
        <p:nvGrpSpPr>
          <p:cNvPr id="19" name="Group 19"/>
          <p:cNvGrpSpPr/>
          <p:nvPr/>
        </p:nvGrpSpPr>
        <p:grpSpPr>
          <a:xfrm>
            <a:off x="9428986" y="7478981"/>
            <a:ext cx="2745202" cy="527075"/>
            <a:chOff x="0" y="0"/>
            <a:chExt cx="2116682" cy="406400"/>
          </a:xfrm>
        </p:grpSpPr>
        <p:sp>
          <p:nvSpPr>
            <p:cNvPr id="20" name="Freeform 20"/>
            <p:cNvSpPr/>
            <p:nvPr/>
          </p:nvSpPr>
          <p:spPr>
            <a:xfrm>
              <a:off x="0" y="0"/>
              <a:ext cx="2116682" cy="406400"/>
            </a:xfrm>
            <a:custGeom>
              <a:avLst/>
              <a:gdLst/>
              <a:ahLst/>
              <a:cxnLst/>
              <a:rect l="l" t="t" r="r" b="b"/>
              <a:pathLst>
                <a:path w="2116682" h="406400">
                  <a:moveTo>
                    <a:pt x="1913482" y="0"/>
                  </a:moveTo>
                  <a:cubicBezTo>
                    <a:pt x="2025706" y="0"/>
                    <a:pt x="2116682" y="90976"/>
                    <a:pt x="2116682" y="203200"/>
                  </a:cubicBezTo>
                  <a:cubicBezTo>
                    <a:pt x="2116682" y="315424"/>
                    <a:pt x="2025706" y="406400"/>
                    <a:pt x="191348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21" name="TextBox 21"/>
            <p:cNvSpPr txBox="1"/>
            <p:nvPr/>
          </p:nvSpPr>
          <p:spPr>
            <a:xfrm>
              <a:off x="0" y="-38100"/>
              <a:ext cx="2116682" cy="444500"/>
            </a:xfrm>
            <a:prstGeom prst="rect">
              <a:avLst/>
            </a:prstGeom>
          </p:spPr>
          <p:txBody>
            <a:bodyPr lIns="50800" tIns="50800" rIns="50800" bIns="50800" rtlCol="0" anchor="ctr"/>
            <a:lstStyle/>
            <a:p>
              <a:pPr algn="ctr">
                <a:lnSpc>
                  <a:spcPts val="1774"/>
                </a:lnSpc>
              </a:pPr>
              <a:endParaRPr/>
            </a:p>
          </p:txBody>
        </p:sp>
      </p:grpSp>
      <p:grpSp>
        <p:nvGrpSpPr>
          <p:cNvPr id="22" name="Group 22"/>
          <p:cNvGrpSpPr/>
          <p:nvPr/>
        </p:nvGrpSpPr>
        <p:grpSpPr>
          <a:xfrm>
            <a:off x="7683994" y="8463256"/>
            <a:ext cx="2745202" cy="527075"/>
            <a:chOff x="0" y="0"/>
            <a:chExt cx="2116682" cy="406400"/>
          </a:xfrm>
        </p:grpSpPr>
        <p:sp>
          <p:nvSpPr>
            <p:cNvPr id="23" name="Freeform 23"/>
            <p:cNvSpPr/>
            <p:nvPr/>
          </p:nvSpPr>
          <p:spPr>
            <a:xfrm>
              <a:off x="0" y="0"/>
              <a:ext cx="2116682" cy="406400"/>
            </a:xfrm>
            <a:custGeom>
              <a:avLst/>
              <a:gdLst/>
              <a:ahLst/>
              <a:cxnLst/>
              <a:rect l="l" t="t" r="r" b="b"/>
              <a:pathLst>
                <a:path w="2116682" h="406400">
                  <a:moveTo>
                    <a:pt x="1913482" y="0"/>
                  </a:moveTo>
                  <a:cubicBezTo>
                    <a:pt x="2025706" y="0"/>
                    <a:pt x="2116682" y="90976"/>
                    <a:pt x="2116682" y="203200"/>
                  </a:cubicBezTo>
                  <a:cubicBezTo>
                    <a:pt x="2116682" y="315424"/>
                    <a:pt x="2025706" y="406400"/>
                    <a:pt x="191348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24" name="TextBox 24"/>
            <p:cNvSpPr txBox="1"/>
            <p:nvPr/>
          </p:nvSpPr>
          <p:spPr>
            <a:xfrm>
              <a:off x="0" y="-38100"/>
              <a:ext cx="2116682" cy="444500"/>
            </a:xfrm>
            <a:prstGeom prst="rect">
              <a:avLst/>
            </a:prstGeom>
          </p:spPr>
          <p:txBody>
            <a:bodyPr lIns="50800" tIns="50800" rIns="50800" bIns="50800" rtlCol="0" anchor="ctr"/>
            <a:lstStyle/>
            <a:p>
              <a:pPr algn="ctr">
                <a:lnSpc>
                  <a:spcPts val="1774"/>
                </a:lnSpc>
              </a:pPr>
              <a:endParaRPr/>
            </a:p>
          </p:txBody>
        </p:sp>
      </p:grpSp>
      <p:sp>
        <p:nvSpPr>
          <p:cNvPr id="25" name="TextBox 25"/>
          <p:cNvSpPr txBox="1"/>
          <p:nvPr/>
        </p:nvSpPr>
        <p:spPr>
          <a:xfrm>
            <a:off x="9637163" y="6566546"/>
            <a:ext cx="2328849" cy="339158"/>
          </a:xfrm>
          <a:prstGeom prst="rect">
            <a:avLst/>
          </a:prstGeom>
        </p:spPr>
        <p:txBody>
          <a:bodyPr lIns="0" tIns="0" rIns="0" bIns="0" rtlCol="0" anchor="t">
            <a:spAutoFit/>
          </a:bodyPr>
          <a:lstStyle/>
          <a:p>
            <a:pPr marL="0" lvl="0" indent="0" algn="ctr">
              <a:lnSpc>
                <a:spcPts val="2831"/>
              </a:lnSpc>
              <a:spcBef>
                <a:spcPct val="0"/>
              </a:spcBef>
            </a:pPr>
            <a:r>
              <a:rPr lang="en-US" sz="2022" b="1">
                <a:solidFill>
                  <a:srgbClr val="000A1F"/>
                </a:solidFill>
                <a:latin typeface="TT Interphases Bold"/>
                <a:ea typeface="TT Interphases Bold"/>
                <a:cs typeface="TT Interphases Bold"/>
                <a:sym typeface="TT Interphases Bold"/>
              </a:rPr>
              <a:t>Perez Nicolas</a:t>
            </a:r>
          </a:p>
        </p:txBody>
      </p:sp>
      <p:sp>
        <p:nvSpPr>
          <p:cNvPr id="26" name="TextBox 26"/>
          <p:cNvSpPr txBox="1"/>
          <p:nvPr/>
        </p:nvSpPr>
        <p:spPr>
          <a:xfrm>
            <a:off x="6086108" y="7553890"/>
            <a:ext cx="2328849" cy="339158"/>
          </a:xfrm>
          <a:prstGeom prst="rect">
            <a:avLst/>
          </a:prstGeom>
        </p:spPr>
        <p:txBody>
          <a:bodyPr lIns="0" tIns="0" rIns="0" bIns="0" rtlCol="0" anchor="t">
            <a:spAutoFit/>
          </a:bodyPr>
          <a:lstStyle/>
          <a:p>
            <a:pPr marL="0" lvl="0" indent="0" algn="ctr">
              <a:lnSpc>
                <a:spcPts val="2831"/>
              </a:lnSpc>
              <a:spcBef>
                <a:spcPct val="0"/>
              </a:spcBef>
            </a:pPr>
            <a:r>
              <a:rPr lang="en-US" sz="2022" b="1">
                <a:solidFill>
                  <a:srgbClr val="000A1F"/>
                </a:solidFill>
                <a:latin typeface="TT Interphases Bold"/>
                <a:ea typeface="TT Interphases Bold"/>
                <a:cs typeface="TT Interphases Bold"/>
                <a:sym typeface="TT Interphases Bold"/>
              </a:rPr>
              <a:t>Egüen Agustina</a:t>
            </a:r>
          </a:p>
        </p:txBody>
      </p:sp>
      <p:sp>
        <p:nvSpPr>
          <p:cNvPr id="27" name="TextBox 27"/>
          <p:cNvSpPr txBox="1"/>
          <p:nvPr/>
        </p:nvSpPr>
        <p:spPr>
          <a:xfrm>
            <a:off x="9637163" y="7553890"/>
            <a:ext cx="2328849" cy="339158"/>
          </a:xfrm>
          <a:prstGeom prst="rect">
            <a:avLst/>
          </a:prstGeom>
        </p:spPr>
        <p:txBody>
          <a:bodyPr lIns="0" tIns="0" rIns="0" bIns="0" rtlCol="0" anchor="t">
            <a:spAutoFit/>
          </a:bodyPr>
          <a:lstStyle/>
          <a:p>
            <a:pPr marL="0" lvl="0" indent="0" algn="ctr">
              <a:lnSpc>
                <a:spcPts val="2831"/>
              </a:lnSpc>
              <a:spcBef>
                <a:spcPct val="0"/>
              </a:spcBef>
            </a:pPr>
            <a:r>
              <a:rPr lang="en-US" sz="2022" b="1">
                <a:solidFill>
                  <a:srgbClr val="000A1F"/>
                </a:solidFill>
                <a:latin typeface="TT Interphases Bold"/>
                <a:ea typeface="TT Interphases Bold"/>
                <a:cs typeface="TT Interphases Bold"/>
                <a:sym typeface="TT Interphases Bold"/>
              </a:rPr>
              <a:t>Talavera Santiago</a:t>
            </a:r>
          </a:p>
        </p:txBody>
      </p:sp>
      <p:sp>
        <p:nvSpPr>
          <p:cNvPr id="28" name="TextBox 28"/>
          <p:cNvSpPr txBox="1"/>
          <p:nvPr/>
        </p:nvSpPr>
        <p:spPr>
          <a:xfrm>
            <a:off x="7892170" y="8538165"/>
            <a:ext cx="2328849" cy="339158"/>
          </a:xfrm>
          <a:prstGeom prst="rect">
            <a:avLst/>
          </a:prstGeom>
        </p:spPr>
        <p:txBody>
          <a:bodyPr lIns="0" tIns="0" rIns="0" bIns="0" rtlCol="0" anchor="t">
            <a:spAutoFit/>
          </a:bodyPr>
          <a:lstStyle/>
          <a:p>
            <a:pPr marL="0" lvl="0" indent="0" algn="ctr">
              <a:lnSpc>
                <a:spcPts val="2831"/>
              </a:lnSpc>
              <a:spcBef>
                <a:spcPct val="0"/>
              </a:spcBef>
            </a:pPr>
            <a:r>
              <a:rPr lang="en-US" sz="2022" b="1">
                <a:solidFill>
                  <a:srgbClr val="000A1F"/>
                </a:solidFill>
                <a:latin typeface="TT Interphases Bold"/>
                <a:ea typeface="TT Interphases Bold"/>
                <a:cs typeface="TT Interphases Bold"/>
                <a:sym typeface="TT Interphases Bold"/>
              </a:rPr>
              <a:t>Smith Justina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666"/>
            </a:stretch>
          </a:blipFill>
        </p:spPr>
      </p:sp>
      <p:grpSp>
        <p:nvGrpSpPr>
          <p:cNvPr id="3" name="Group 3"/>
          <p:cNvGrpSpPr/>
          <p:nvPr/>
        </p:nvGrpSpPr>
        <p:grpSpPr>
          <a:xfrm rot="5400000">
            <a:off x="5315925" y="-5226033"/>
            <a:ext cx="7656149" cy="20739065"/>
            <a:chOff x="0" y="0"/>
            <a:chExt cx="2016434" cy="5462141"/>
          </a:xfrm>
        </p:grpSpPr>
        <p:sp>
          <p:nvSpPr>
            <p:cNvPr id="4" name="Freeform 4"/>
            <p:cNvSpPr/>
            <p:nvPr/>
          </p:nvSpPr>
          <p:spPr>
            <a:xfrm>
              <a:off x="0" y="0"/>
              <a:ext cx="2016434" cy="5462141"/>
            </a:xfrm>
            <a:custGeom>
              <a:avLst/>
              <a:gdLst/>
              <a:ahLst/>
              <a:cxnLst/>
              <a:rect l="l" t="t" r="r" b="b"/>
              <a:pathLst>
                <a:path w="2016434" h="5462141">
                  <a:moveTo>
                    <a:pt x="28314" y="0"/>
                  </a:moveTo>
                  <a:lnTo>
                    <a:pt x="1988121" y="0"/>
                  </a:lnTo>
                  <a:cubicBezTo>
                    <a:pt x="1995630" y="0"/>
                    <a:pt x="2002832" y="2983"/>
                    <a:pt x="2008142" y="8293"/>
                  </a:cubicBezTo>
                  <a:cubicBezTo>
                    <a:pt x="2013452" y="13603"/>
                    <a:pt x="2016434" y="20804"/>
                    <a:pt x="2016434" y="28314"/>
                  </a:cubicBezTo>
                  <a:lnTo>
                    <a:pt x="2016434" y="5433827"/>
                  </a:lnTo>
                  <a:cubicBezTo>
                    <a:pt x="2016434" y="5441336"/>
                    <a:pt x="2013452" y="5448538"/>
                    <a:pt x="2008142" y="5453848"/>
                  </a:cubicBezTo>
                  <a:cubicBezTo>
                    <a:pt x="2002832" y="5459157"/>
                    <a:pt x="1995630" y="5462141"/>
                    <a:pt x="1988121" y="5462141"/>
                  </a:cubicBezTo>
                  <a:lnTo>
                    <a:pt x="28314" y="5462141"/>
                  </a:lnTo>
                  <a:cubicBezTo>
                    <a:pt x="20804" y="5462141"/>
                    <a:pt x="13603" y="5459157"/>
                    <a:pt x="8293" y="5453848"/>
                  </a:cubicBezTo>
                  <a:cubicBezTo>
                    <a:pt x="2983" y="5448538"/>
                    <a:pt x="0" y="5441336"/>
                    <a:pt x="0" y="5433827"/>
                  </a:cubicBezTo>
                  <a:lnTo>
                    <a:pt x="0" y="28314"/>
                  </a:lnTo>
                  <a:cubicBezTo>
                    <a:pt x="0" y="20804"/>
                    <a:pt x="2983" y="13603"/>
                    <a:pt x="8293" y="8293"/>
                  </a:cubicBezTo>
                  <a:cubicBezTo>
                    <a:pt x="13603" y="2983"/>
                    <a:pt x="20804" y="0"/>
                    <a:pt x="28314" y="0"/>
                  </a:cubicBezTo>
                  <a:close/>
                </a:path>
              </a:pathLst>
            </a:custGeom>
            <a:solidFill>
              <a:srgbClr val="000A1F">
                <a:alpha val="60000"/>
              </a:srgbClr>
            </a:solidFill>
          </p:spPr>
        </p:sp>
        <p:sp>
          <p:nvSpPr>
            <p:cNvPr id="5" name="TextBox 5"/>
            <p:cNvSpPr txBox="1"/>
            <p:nvPr/>
          </p:nvSpPr>
          <p:spPr>
            <a:xfrm>
              <a:off x="0" y="-38100"/>
              <a:ext cx="2016434" cy="5500241"/>
            </a:xfrm>
            <a:prstGeom prst="rect">
              <a:avLst/>
            </a:prstGeom>
          </p:spPr>
          <p:txBody>
            <a:bodyPr lIns="50800" tIns="50800" rIns="50800" bIns="50800" rtlCol="0" anchor="ctr"/>
            <a:lstStyle/>
            <a:p>
              <a:pPr algn="ctr">
                <a:lnSpc>
                  <a:spcPts val="1774"/>
                </a:lnSpc>
              </a:pPr>
              <a:endParaRPr/>
            </a:p>
          </p:txBody>
        </p:sp>
      </p:grpSp>
      <p:sp>
        <p:nvSpPr>
          <p:cNvPr id="6" name="Freeform 6"/>
          <p:cNvSpPr/>
          <p:nvPr/>
        </p:nvSpPr>
        <p:spPr>
          <a:xfrm>
            <a:off x="9536070" y="2158165"/>
            <a:ext cx="7960894" cy="5970671"/>
          </a:xfrm>
          <a:custGeom>
            <a:avLst/>
            <a:gdLst/>
            <a:ahLst/>
            <a:cxnLst/>
            <a:rect l="l" t="t" r="r" b="b"/>
            <a:pathLst>
              <a:path w="7960894" h="5970671">
                <a:moveTo>
                  <a:pt x="0" y="0"/>
                </a:moveTo>
                <a:lnTo>
                  <a:pt x="7960894" y="0"/>
                </a:lnTo>
                <a:lnTo>
                  <a:pt x="7960894" y="5970670"/>
                </a:lnTo>
                <a:lnTo>
                  <a:pt x="0" y="5970670"/>
                </a:lnTo>
                <a:lnTo>
                  <a:pt x="0" y="0"/>
                </a:lnTo>
                <a:close/>
              </a:path>
            </a:pathLst>
          </a:custGeom>
          <a:blipFill>
            <a:blip r:embed="rId3"/>
            <a:stretch>
              <a:fillRect/>
            </a:stretch>
          </a:blipFill>
        </p:spPr>
      </p:sp>
      <p:sp>
        <p:nvSpPr>
          <p:cNvPr id="7" name="TextBox 7"/>
          <p:cNvSpPr txBox="1"/>
          <p:nvPr/>
        </p:nvSpPr>
        <p:spPr>
          <a:xfrm>
            <a:off x="-1225533" y="668995"/>
            <a:ext cx="11896462" cy="1254760"/>
          </a:xfrm>
          <a:prstGeom prst="rect">
            <a:avLst/>
          </a:prstGeom>
        </p:spPr>
        <p:txBody>
          <a:bodyPr lIns="0" tIns="0" rIns="0" bIns="0" rtlCol="0" anchor="t">
            <a:spAutoFit/>
          </a:bodyPr>
          <a:lstStyle/>
          <a:p>
            <a:pPr algn="ctr">
              <a:lnSpc>
                <a:spcPts val="9920"/>
              </a:lnSpc>
            </a:pPr>
            <a:r>
              <a:rPr lang="en-US" sz="8000" b="1" spc="152">
                <a:solidFill>
                  <a:srgbClr val="FFFFFF"/>
                </a:solidFill>
                <a:latin typeface="Muli Heavy"/>
                <a:ea typeface="Muli Heavy"/>
                <a:cs typeface="Muli Heavy"/>
                <a:sym typeface="Muli Heavy"/>
              </a:rPr>
              <a:t>OBJETIVO</a:t>
            </a:r>
          </a:p>
        </p:txBody>
      </p:sp>
      <p:sp>
        <p:nvSpPr>
          <p:cNvPr id="8" name="TextBox 8"/>
          <p:cNvSpPr txBox="1"/>
          <p:nvPr/>
        </p:nvSpPr>
        <p:spPr>
          <a:xfrm>
            <a:off x="1070749" y="2437017"/>
            <a:ext cx="7303899" cy="3322301"/>
          </a:xfrm>
          <a:prstGeom prst="rect">
            <a:avLst/>
          </a:prstGeom>
        </p:spPr>
        <p:txBody>
          <a:bodyPr lIns="0" tIns="0" rIns="0" bIns="0" rtlCol="0" anchor="t">
            <a:spAutoFit/>
          </a:bodyPr>
          <a:lstStyle/>
          <a:p>
            <a:pPr algn="l">
              <a:lnSpc>
                <a:spcPts val="3753"/>
              </a:lnSpc>
            </a:pPr>
            <a:r>
              <a:rPr lang="en-US" sz="2865">
                <a:solidFill>
                  <a:srgbClr val="FFFFFF"/>
                </a:solidFill>
                <a:latin typeface="Montserrat"/>
                <a:ea typeface="Montserrat"/>
                <a:cs typeface="Montserrat"/>
                <a:sym typeface="Montserrat"/>
              </a:rPr>
              <a:t>Obtener 10 películas dónde haya actuado Tom Cruise y guardar: </a:t>
            </a:r>
          </a:p>
          <a:p>
            <a:pPr marL="618558" lvl="1" indent="-309279" algn="l">
              <a:lnSpc>
                <a:spcPts val="3753"/>
              </a:lnSpc>
              <a:buFont typeface="Arial"/>
              <a:buChar char="•"/>
            </a:pPr>
            <a:r>
              <a:rPr lang="en-US" sz="2865">
                <a:solidFill>
                  <a:srgbClr val="FFFFFF"/>
                </a:solidFill>
                <a:latin typeface="Montserrat"/>
                <a:ea typeface="Montserrat"/>
                <a:cs typeface="Montserrat"/>
                <a:sym typeface="Montserrat"/>
              </a:rPr>
              <a:t>Título </a:t>
            </a:r>
          </a:p>
          <a:p>
            <a:pPr marL="618558" lvl="1" indent="-309279" algn="l">
              <a:lnSpc>
                <a:spcPts val="3753"/>
              </a:lnSpc>
              <a:buFont typeface="Arial"/>
              <a:buChar char="•"/>
            </a:pPr>
            <a:r>
              <a:rPr lang="en-US" sz="2865">
                <a:solidFill>
                  <a:srgbClr val="FFFFFF"/>
                </a:solidFill>
                <a:latin typeface="Montserrat"/>
                <a:ea typeface="Montserrat"/>
                <a:cs typeface="Montserrat"/>
                <a:sym typeface="Montserrat"/>
              </a:rPr>
              <a:t>Sinopsis</a:t>
            </a:r>
          </a:p>
          <a:p>
            <a:pPr marL="618558" lvl="1" indent="-309279" algn="l">
              <a:lnSpc>
                <a:spcPts val="3753"/>
              </a:lnSpc>
              <a:buFont typeface="Arial"/>
              <a:buChar char="•"/>
            </a:pPr>
            <a:r>
              <a:rPr lang="en-US" sz="2865">
                <a:solidFill>
                  <a:srgbClr val="FFFFFF"/>
                </a:solidFill>
                <a:latin typeface="Montserrat"/>
                <a:ea typeface="Montserrat"/>
                <a:cs typeface="Montserrat"/>
                <a:sym typeface="Montserrat"/>
              </a:rPr>
              <a:t>Género/s</a:t>
            </a:r>
          </a:p>
          <a:p>
            <a:pPr marL="618558" lvl="1" indent="-309279" algn="l">
              <a:lnSpc>
                <a:spcPts val="3753"/>
              </a:lnSpc>
              <a:buFont typeface="Arial"/>
              <a:buChar char="•"/>
            </a:pPr>
            <a:r>
              <a:rPr lang="en-US" sz="2865">
                <a:solidFill>
                  <a:srgbClr val="FFFFFF"/>
                </a:solidFill>
                <a:latin typeface="Montserrat"/>
                <a:ea typeface="Montserrat"/>
                <a:cs typeface="Montserrat"/>
                <a:sym typeface="Montserrat"/>
              </a:rPr>
              <a:t>Cantidad de votos</a:t>
            </a:r>
          </a:p>
          <a:p>
            <a:pPr marL="618558" lvl="1" indent="-309279" algn="l">
              <a:lnSpc>
                <a:spcPts val="3753"/>
              </a:lnSpc>
              <a:buFont typeface="Arial"/>
              <a:buChar char="•"/>
            </a:pPr>
            <a:r>
              <a:rPr lang="en-US" sz="2865">
                <a:solidFill>
                  <a:srgbClr val="FFFFFF"/>
                </a:solidFill>
                <a:latin typeface="Montserrat"/>
                <a:ea typeface="Montserrat"/>
                <a:cs typeface="Montserrat"/>
                <a:sym typeface="Montserrat"/>
              </a:rPr>
              <a:t>Promedio de votos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666"/>
            </a:stretch>
          </a:blipFill>
        </p:spPr>
      </p:sp>
      <p:grpSp>
        <p:nvGrpSpPr>
          <p:cNvPr id="3" name="Group 3"/>
          <p:cNvGrpSpPr/>
          <p:nvPr/>
        </p:nvGrpSpPr>
        <p:grpSpPr>
          <a:xfrm rot="2206218">
            <a:off x="6682429" y="2830662"/>
            <a:ext cx="475882" cy="475882"/>
            <a:chOff x="0" y="0"/>
            <a:chExt cx="812800" cy="812800"/>
          </a:xfrm>
        </p:grpSpPr>
        <p:sp>
          <p:nvSpPr>
            <p:cNvPr id="4" name="Freeform 4"/>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id="5" name="TextBox 5"/>
            <p:cNvSpPr txBox="1"/>
            <p:nvPr/>
          </p:nvSpPr>
          <p:spPr>
            <a:xfrm>
              <a:off x="101600" y="165100"/>
              <a:ext cx="711200" cy="444500"/>
            </a:xfrm>
            <a:prstGeom prst="rect">
              <a:avLst/>
            </a:prstGeom>
          </p:spPr>
          <p:txBody>
            <a:bodyPr lIns="50800" tIns="50800" rIns="50800" bIns="50800" rtlCol="0" anchor="ctr"/>
            <a:lstStyle/>
            <a:p>
              <a:pPr algn="ctr">
                <a:lnSpc>
                  <a:spcPts val="1774"/>
                </a:lnSpc>
              </a:pPr>
              <a:endParaRPr/>
            </a:p>
          </p:txBody>
        </p:sp>
      </p:grpSp>
      <p:grpSp>
        <p:nvGrpSpPr>
          <p:cNvPr id="6" name="Group 6"/>
          <p:cNvGrpSpPr/>
          <p:nvPr/>
        </p:nvGrpSpPr>
        <p:grpSpPr>
          <a:xfrm rot="-2207999">
            <a:off x="6684950" y="6405967"/>
            <a:ext cx="488371" cy="488371"/>
            <a:chOff x="0" y="0"/>
            <a:chExt cx="812800" cy="812800"/>
          </a:xfrm>
        </p:grpSpPr>
        <p:sp>
          <p:nvSpPr>
            <p:cNvPr id="7" name="Freeform 7"/>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id="8" name="TextBox 8"/>
            <p:cNvSpPr txBox="1"/>
            <p:nvPr/>
          </p:nvSpPr>
          <p:spPr>
            <a:xfrm>
              <a:off x="101600" y="165100"/>
              <a:ext cx="711200" cy="444500"/>
            </a:xfrm>
            <a:prstGeom prst="rect">
              <a:avLst/>
            </a:prstGeom>
          </p:spPr>
          <p:txBody>
            <a:bodyPr lIns="50800" tIns="50800" rIns="50800" bIns="50800" rtlCol="0" anchor="ctr"/>
            <a:lstStyle/>
            <a:p>
              <a:pPr algn="ctr">
                <a:lnSpc>
                  <a:spcPts val="1774"/>
                </a:lnSpc>
              </a:pPr>
              <a:endParaRPr/>
            </a:p>
          </p:txBody>
        </p:sp>
      </p:grpSp>
      <p:grpSp>
        <p:nvGrpSpPr>
          <p:cNvPr id="9" name="Group 9"/>
          <p:cNvGrpSpPr/>
          <p:nvPr/>
        </p:nvGrpSpPr>
        <p:grpSpPr>
          <a:xfrm rot="-8593781">
            <a:off x="10898803" y="6422681"/>
            <a:ext cx="474463" cy="474463"/>
            <a:chOff x="0" y="0"/>
            <a:chExt cx="812800" cy="812800"/>
          </a:xfrm>
        </p:grpSpPr>
        <p:sp>
          <p:nvSpPr>
            <p:cNvPr id="10" name="Freeform 10"/>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id="11" name="TextBox 11"/>
            <p:cNvSpPr txBox="1"/>
            <p:nvPr/>
          </p:nvSpPr>
          <p:spPr>
            <a:xfrm>
              <a:off x="101600" y="165100"/>
              <a:ext cx="711200" cy="444500"/>
            </a:xfrm>
            <a:prstGeom prst="rect">
              <a:avLst/>
            </a:prstGeom>
          </p:spPr>
          <p:txBody>
            <a:bodyPr lIns="50800" tIns="50800" rIns="50800" bIns="50800" rtlCol="0" anchor="ctr"/>
            <a:lstStyle/>
            <a:p>
              <a:pPr algn="ctr">
                <a:lnSpc>
                  <a:spcPts val="1774"/>
                </a:lnSpc>
              </a:pPr>
              <a:endParaRPr/>
            </a:p>
          </p:txBody>
        </p:sp>
      </p:grpSp>
      <p:grpSp>
        <p:nvGrpSpPr>
          <p:cNvPr id="12" name="Group 12"/>
          <p:cNvGrpSpPr/>
          <p:nvPr/>
        </p:nvGrpSpPr>
        <p:grpSpPr>
          <a:xfrm rot="8592000">
            <a:off x="10898779" y="2832636"/>
            <a:ext cx="474216" cy="474216"/>
            <a:chOff x="0" y="0"/>
            <a:chExt cx="812800" cy="812800"/>
          </a:xfrm>
        </p:grpSpPr>
        <p:sp>
          <p:nvSpPr>
            <p:cNvPr id="13" name="Freeform 13"/>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id="14" name="TextBox 14"/>
            <p:cNvSpPr txBox="1"/>
            <p:nvPr/>
          </p:nvSpPr>
          <p:spPr>
            <a:xfrm>
              <a:off x="101600" y="165100"/>
              <a:ext cx="711200" cy="444500"/>
            </a:xfrm>
            <a:prstGeom prst="rect">
              <a:avLst/>
            </a:prstGeom>
          </p:spPr>
          <p:txBody>
            <a:bodyPr lIns="50800" tIns="50800" rIns="50800" bIns="50800" rtlCol="0" anchor="ctr"/>
            <a:lstStyle/>
            <a:p>
              <a:pPr algn="ctr">
                <a:lnSpc>
                  <a:spcPts val="1774"/>
                </a:lnSpc>
              </a:pPr>
              <a:endParaRPr/>
            </a:p>
          </p:txBody>
        </p:sp>
      </p:grpSp>
      <p:grpSp>
        <p:nvGrpSpPr>
          <p:cNvPr id="15" name="Group 15"/>
          <p:cNvGrpSpPr/>
          <p:nvPr/>
        </p:nvGrpSpPr>
        <p:grpSpPr>
          <a:xfrm>
            <a:off x="5370056" y="4687117"/>
            <a:ext cx="473427" cy="473427"/>
            <a:chOff x="0" y="0"/>
            <a:chExt cx="812800" cy="812800"/>
          </a:xfrm>
        </p:grpSpPr>
        <p:sp>
          <p:nvSpPr>
            <p:cNvPr id="16" name="Freeform 16"/>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id="17" name="TextBox 17"/>
            <p:cNvSpPr txBox="1"/>
            <p:nvPr/>
          </p:nvSpPr>
          <p:spPr>
            <a:xfrm>
              <a:off x="101600" y="165100"/>
              <a:ext cx="711200" cy="444500"/>
            </a:xfrm>
            <a:prstGeom prst="rect">
              <a:avLst/>
            </a:prstGeom>
          </p:spPr>
          <p:txBody>
            <a:bodyPr lIns="50800" tIns="50800" rIns="50800" bIns="50800" rtlCol="0" anchor="ctr"/>
            <a:lstStyle/>
            <a:p>
              <a:pPr algn="ctr">
                <a:lnSpc>
                  <a:spcPts val="1774"/>
                </a:lnSpc>
              </a:pPr>
              <a:endParaRPr/>
            </a:p>
          </p:txBody>
        </p:sp>
      </p:grpSp>
      <p:grpSp>
        <p:nvGrpSpPr>
          <p:cNvPr id="18" name="Group 18"/>
          <p:cNvGrpSpPr/>
          <p:nvPr/>
        </p:nvGrpSpPr>
        <p:grpSpPr>
          <a:xfrm rot="-10800000">
            <a:off x="12231421" y="4738966"/>
            <a:ext cx="432106" cy="432106"/>
            <a:chOff x="0" y="0"/>
            <a:chExt cx="812800" cy="812800"/>
          </a:xfrm>
        </p:grpSpPr>
        <p:sp>
          <p:nvSpPr>
            <p:cNvPr id="19" name="Freeform 19"/>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id="20" name="TextBox 20"/>
            <p:cNvSpPr txBox="1"/>
            <p:nvPr/>
          </p:nvSpPr>
          <p:spPr>
            <a:xfrm>
              <a:off x="101600" y="165100"/>
              <a:ext cx="711200" cy="444500"/>
            </a:xfrm>
            <a:prstGeom prst="rect">
              <a:avLst/>
            </a:prstGeom>
          </p:spPr>
          <p:txBody>
            <a:bodyPr lIns="50800" tIns="50800" rIns="50800" bIns="50800" rtlCol="0" anchor="ctr"/>
            <a:lstStyle/>
            <a:p>
              <a:pPr algn="ctr">
                <a:lnSpc>
                  <a:spcPts val="1774"/>
                </a:lnSpc>
              </a:pPr>
              <a:endParaRPr/>
            </a:p>
          </p:txBody>
        </p:sp>
      </p:grpSp>
      <p:sp>
        <p:nvSpPr>
          <p:cNvPr id="21" name="TextBox 21"/>
          <p:cNvSpPr txBox="1"/>
          <p:nvPr/>
        </p:nvSpPr>
        <p:spPr>
          <a:xfrm>
            <a:off x="5409018" y="3967520"/>
            <a:ext cx="7496155" cy="1884045"/>
          </a:xfrm>
          <a:prstGeom prst="rect">
            <a:avLst/>
          </a:prstGeom>
        </p:spPr>
        <p:txBody>
          <a:bodyPr lIns="0" tIns="0" rIns="0" bIns="0" rtlCol="0" anchor="t">
            <a:spAutoFit/>
          </a:bodyPr>
          <a:lstStyle/>
          <a:p>
            <a:pPr marL="0" lvl="0" indent="0" algn="ctr">
              <a:lnSpc>
                <a:spcPts val="7440"/>
              </a:lnSpc>
              <a:spcBef>
                <a:spcPct val="0"/>
              </a:spcBef>
            </a:pPr>
            <a:r>
              <a:rPr lang="en-US" sz="6000" b="1" spc="113">
                <a:solidFill>
                  <a:srgbClr val="FFFFFF"/>
                </a:solidFill>
                <a:latin typeface="Muli Heavy"/>
                <a:ea typeface="Muli Heavy"/>
                <a:cs typeface="Muli Heavy"/>
                <a:sym typeface="Muli Heavy"/>
              </a:rPr>
              <a:t>DIVISION DE TAREAS</a:t>
            </a:r>
          </a:p>
        </p:txBody>
      </p:sp>
      <p:sp>
        <p:nvSpPr>
          <p:cNvPr id="22" name="TextBox 22"/>
          <p:cNvSpPr txBox="1"/>
          <p:nvPr/>
        </p:nvSpPr>
        <p:spPr>
          <a:xfrm>
            <a:off x="1215250" y="4245944"/>
            <a:ext cx="3644053" cy="1638969"/>
          </a:xfrm>
          <a:prstGeom prst="rect">
            <a:avLst/>
          </a:prstGeom>
        </p:spPr>
        <p:txBody>
          <a:bodyPr lIns="0" tIns="0" rIns="0" bIns="0" rtlCol="0" anchor="t">
            <a:spAutoFit/>
          </a:bodyPr>
          <a:lstStyle/>
          <a:p>
            <a:pPr marL="0" lvl="0" indent="0" algn="ctr">
              <a:lnSpc>
                <a:spcPts val="2678"/>
              </a:lnSpc>
              <a:spcBef>
                <a:spcPct val="0"/>
              </a:spcBef>
            </a:pPr>
            <a:r>
              <a:rPr lang="en-US" sz="1674" dirty="0">
                <a:solidFill>
                  <a:srgbClr val="FFFFFF"/>
                </a:solidFill>
                <a:latin typeface="TT Interphases"/>
                <a:ea typeface="TT Interphases"/>
                <a:cs typeface="TT Interphases"/>
                <a:sym typeface="TT Interphases"/>
              </a:rPr>
              <a:t>La </a:t>
            </a:r>
            <a:r>
              <a:rPr lang="en-US" sz="1674" dirty="0" err="1">
                <a:solidFill>
                  <a:srgbClr val="FFFFFF"/>
                </a:solidFill>
                <a:latin typeface="TT Interphases"/>
                <a:ea typeface="TT Interphases"/>
                <a:cs typeface="TT Interphases"/>
                <a:sym typeface="TT Interphases"/>
              </a:rPr>
              <a:t>investigación</a:t>
            </a:r>
            <a:r>
              <a:rPr lang="en-US" sz="1674" dirty="0">
                <a:solidFill>
                  <a:srgbClr val="FFFFFF"/>
                </a:solidFill>
                <a:latin typeface="TT Interphases"/>
                <a:ea typeface="TT Interphases"/>
                <a:cs typeface="TT Interphases"/>
                <a:sym typeface="TT Interphases"/>
              </a:rPr>
              <a:t> del </a:t>
            </a:r>
            <a:r>
              <a:rPr lang="en-US" sz="1674" dirty="0" err="1">
                <a:solidFill>
                  <a:srgbClr val="FFFFFF"/>
                </a:solidFill>
                <a:latin typeface="TT Interphases"/>
                <a:ea typeface="TT Interphases"/>
                <a:cs typeface="TT Interphases"/>
                <a:sym typeface="TT Interphases"/>
              </a:rPr>
              <a:t>sitio</a:t>
            </a:r>
            <a:r>
              <a:rPr lang="en-US" sz="1674" dirty="0">
                <a:solidFill>
                  <a:srgbClr val="FFFFFF"/>
                </a:solidFill>
                <a:latin typeface="TT Interphases"/>
                <a:ea typeface="TT Interphases"/>
                <a:cs typeface="TT Interphases"/>
                <a:sym typeface="TT Interphases"/>
              </a:rPr>
              <a:t> TMDB, </a:t>
            </a:r>
            <a:r>
              <a:rPr lang="en-US" sz="1674" dirty="0" err="1">
                <a:solidFill>
                  <a:srgbClr val="FFFFFF"/>
                </a:solidFill>
                <a:latin typeface="TT Interphases"/>
                <a:ea typeface="TT Interphases"/>
                <a:cs typeface="TT Interphases"/>
                <a:sym typeface="TT Interphases"/>
              </a:rPr>
              <a:t>en</a:t>
            </a:r>
            <a:r>
              <a:rPr lang="en-US" sz="1674" dirty="0">
                <a:solidFill>
                  <a:srgbClr val="FFFFFF"/>
                </a:solidFill>
                <a:latin typeface="TT Interphases"/>
                <a:ea typeface="TT Interphases"/>
                <a:cs typeface="TT Interphases"/>
                <a:sym typeface="TT Interphases"/>
              </a:rPr>
              <a:t> </a:t>
            </a:r>
            <a:r>
              <a:rPr lang="en-US" sz="1674" dirty="0" err="1">
                <a:solidFill>
                  <a:srgbClr val="FFFFFF"/>
                </a:solidFill>
                <a:latin typeface="TT Interphases"/>
                <a:ea typeface="TT Interphases"/>
                <a:cs typeface="TT Interphases"/>
                <a:sym typeface="TT Interphases"/>
              </a:rPr>
              <a:t>búsqueda</a:t>
            </a:r>
            <a:r>
              <a:rPr lang="en-US" sz="1674" dirty="0">
                <a:solidFill>
                  <a:srgbClr val="FFFFFF"/>
                </a:solidFill>
                <a:latin typeface="TT Interphases"/>
                <a:ea typeface="TT Interphases"/>
                <a:cs typeface="TT Interphases"/>
                <a:sym typeface="TT Interphases"/>
              </a:rPr>
              <a:t> del </a:t>
            </a:r>
            <a:r>
              <a:rPr lang="en-US" sz="1674" dirty="0" err="1">
                <a:solidFill>
                  <a:srgbClr val="FFFFFF"/>
                </a:solidFill>
                <a:latin typeface="TT Interphases"/>
                <a:ea typeface="TT Interphases"/>
                <a:cs typeface="TT Interphases"/>
                <a:sym typeface="TT Interphases"/>
              </a:rPr>
              <a:t>conocimiento</a:t>
            </a:r>
            <a:r>
              <a:rPr lang="en-US" sz="1674" dirty="0">
                <a:solidFill>
                  <a:srgbClr val="FFFFFF"/>
                </a:solidFill>
                <a:latin typeface="TT Interphases"/>
                <a:ea typeface="TT Interphases"/>
                <a:cs typeface="TT Interphases"/>
                <a:sym typeface="TT Interphases"/>
              </a:rPr>
              <a:t> de la </a:t>
            </a:r>
            <a:r>
              <a:rPr lang="en-US" sz="1674" dirty="0" err="1">
                <a:solidFill>
                  <a:srgbClr val="FFFFFF"/>
                </a:solidFill>
                <a:latin typeface="TT Interphases"/>
                <a:ea typeface="TT Interphases"/>
                <a:cs typeface="TT Interphases"/>
                <a:sym typeface="TT Interphases"/>
              </a:rPr>
              <a:t>información</a:t>
            </a:r>
            <a:r>
              <a:rPr lang="en-US" sz="1674" dirty="0">
                <a:solidFill>
                  <a:srgbClr val="FFFFFF"/>
                </a:solidFill>
                <a:latin typeface="TT Interphases"/>
                <a:ea typeface="TT Interphases"/>
                <a:cs typeface="TT Interphases"/>
                <a:sym typeface="TT Interphases"/>
              </a:rPr>
              <a:t> </a:t>
            </a:r>
            <a:r>
              <a:rPr lang="en-US" sz="1674" dirty="0" err="1">
                <a:solidFill>
                  <a:srgbClr val="FFFFFF"/>
                </a:solidFill>
                <a:latin typeface="TT Interphases"/>
                <a:ea typeface="TT Interphases"/>
                <a:cs typeface="TT Interphases"/>
                <a:sym typeface="TT Interphases"/>
              </a:rPr>
              <a:t>acerca</a:t>
            </a:r>
            <a:r>
              <a:rPr lang="en-US" sz="1674" dirty="0">
                <a:solidFill>
                  <a:srgbClr val="FFFFFF"/>
                </a:solidFill>
                <a:latin typeface="TT Interphases"/>
                <a:ea typeface="TT Interphases"/>
                <a:cs typeface="TT Interphases"/>
                <a:sym typeface="TT Interphases"/>
              </a:rPr>
              <a:t> de Tom Cruise </a:t>
            </a:r>
            <a:r>
              <a:rPr lang="en-US" sz="1674" dirty="0" err="1">
                <a:solidFill>
                  <a:srgbClr val="FFFFFF"/>
                </a:solidFill>
                <a:latin typeface="TT Interphases"/>
                <a:ea typeface="TT Interphases"/>
                <a:cs typeface="TT Interphases"/>
                <a:sym typeface="TT Interphases"/>
              </a:rPr>
              <a:t>fue</a:t>
            </a:r>
            <a:r>
              <a:rPr lang="en-US" sz="1674" dirty="0">
                <a:solidFill>
                  <a:srgbClr val="FFFFFF"/>
                </a:solidFill>
                <a:latin typeface="TT Interphases"/>
                <a:ea typeface="TT Interphases"/>
                <a:cs typeface="TT Interphases"/>
                <a:sym typeface="TT Interphases"/>
              </a:rPr>
              <a:t> </a:t>
            </a:r>
            <a:r>
              <a:rPr lang="en-US" sz="1674" dirty="0" err="1">
                <a:solidFill>
                  <a:srgbClr val="FFFFFF"/>
                </a:solidFill>
                <a:latin typeface="TT Interphases"/>
                <a:ea typeface="TT Interphases"/>
                <a:cs typeface="TT Interphases"/>
                <a:sym typeface="TT Interphases"/>
              </a:rPr>
              <a:t>realizado</a:t>
            </a:r>
            <a:r>
              <a:rPr lang="en-US" sz="1674" dirty="0">
                <a:solidFill>
                  <a:srgbClr val="FFFFFF"/>
                </a:solidFill>
                <a:latin typeface="TT Interphases"/>
                <a:ea typeface="TT Interphases"/>
                <a:cs typeface="TT Interphases"/>
                <a:sym typeface="TT Interphases"/>
              </a:rPr>
              <a:t> </a:t>
            </a:r>
            <a:r>
              <a:rPr lang="en-US" sz="1674" dirty="0" err="1">
                <a:solidFill>
                  <a:srgbClr val="FFFFFF"/>
                </a:solidFill>
                <a:latin typeface="TT Interphases"/>
                <a:ea typeface="TT Interphases"/>
                <a:cs typeface="TT Interphases"/>
                <a:sym typeface="TT Interphases"/>
              </a:rPr>
              <a:t>por</a:t>
            </a:r>
            <a:r>
              <a:rPr lang="en-US" sz="1674" dirty="0">
                <a:solidFill>
                  <a:srgbClr val="FFFFFF"/>
                </a:solidFill>
                <a:latin typeface="TT Interphases"/>
                <a:ea typeface="TT Interphases"/>
                <a:cs typeface="TT Interphases"/>
                <a:sym typeface="TT Interphases"/>
              </a:rPr>
              <a:t> </a:t>
            </a:r>
            <a:r>
              <a:rPr lang="en-US" sz="1674" dirty="0" err="1">
                <a:solidFill>
                  <a:srgbClr val="FFFFFF"/>
                </a:solidFill>
                <a:latin typeface="TT Interphases"/>
                <a:ea typeface="TT Interphases"/>
                <a:cs typeface="TT Interphases"/>
                <a:sym typeface="TT Interphases"/>
              </a:rPr>
              <a:t>Egüen</a:t>
            </a:r>
            <a:r>
              <a:rPr lang="en-US" sz="1674" dirty="0">
                <a:solidFill>
                  <a:srgbClr val="FFFFFF"/>
                </a:solidFill>
                <a:latin typeface="TT Interphases"/>
                <a:ea typeface="TT Interphases"/>
                <a:cs typeface="TT Interphases"/>
                <a:sym typeface="TT Interphases"/>
              </a:rPr>
              <a:t> </a:t>
            </a:r>
            <a:r>
              <a:rPr lang="en-US" sz="1674" dirty="0" err="1">
                <a:solidFill>
                  <a:srgbClr val="FFFFFF"/>
                </a:solidFill>
                <a:latin typeface="TT Interphases"/>
                <a:ea typeface="TT Interphases"/>
                <a:cs typeface="TT Interphases"/>
                <a:sym typeface="TT Interphases"/>
              </a:rPr>
              <a:t>Agustina</a:t>
            </a:r>
            <a:r>
              <a:rPr lang="en-US" sz="1674" dirty="0">
                <a:solidFill>
                  <a:srgbClr val="FFFFFF"/>
                </a:solidFill>
                <a:latin typeface="TT Interphases"/>
                <a:ea typeface="TT Interphases"/>
                <a:cs typeface="TT Interphases"/>
                <a:sym typeface="TT Interphases"/>
              </a:rPr>
              <a:t>, </a:t>
            </a:r>
            <a:r>
              <a:rPr lang="en-US" sz="1674" dirty="0" err="1">
                <a:solidFill>
                  <a:srgbClr val="FFFFFF"/>
                </a:solidFill>
                <a:latin typeface="TT Interphases"/>
                <a:ea typeface="TT Interphases"/>
                <a:cs typeface="TT Interphases"/>
                <a:sym typeface="TT Interphases"/>
              </a:rPr>
              <a:t>Pascucci</a:t>
            </a:r>
            <a:r>
              <a:rPr lang="en-US" sz="1674" dirty="0">
                <a:solidFill>
                  <a:srgbClr val="FFFFFF"/>
                </a:solidFill>
                <a:latin typeface="TT Interphases"/>
                <a:ea typeface="TT Interphases"/>
                <a:cs typeface="TT Interphases"/>
                <a:sym typeface="TT Interphases"/>
              </a:rPr>
              <a:t> </a:t>
            </a:r>
            <a:r>
              <a:rPr lang="en-US" sz="1674" dirty="0" err="1">
                <a:solidFill>
                  <a:srgbClr val="FFFFFF"/>
                </a:solidFill>
                <a:latin typeface="TT Interphases"/>
                <a:ea typeface="TT Interphases"/>
                <a:cs typeface="TT Interphases"/>
                <a:sym typeface="TT Interphases"/>
              </a:rPr>
              <a:t>Agostina</a:t>
            </a:r>
            <a:r>
              <a:rPr lang="en-US" sz="1674" dirty="0">
                <a:solidFill>
                  <a:srgbClr val="FFFFFF"/>
                </a:solidFill>
                <a:latin typeface="TT Interphases"/>
                <a:ea typeface="TT Interphases"/>
                <a:cs typeface="TT Interphases"/>
                <a:sym typeface="TT Interphases"/>
              </a:rPr>
              <a:t> y Smith Justina </a:t>
            </a:r>
          </a:p>
        </p:txBody>
      </p:sp>
      <p:sp>
        <p:nvSpPr>
          <p:cNvPr id="23" name="TextBox 23"/>
          <p:cNvSpPr txBox="1"/>
          <p:nvPr/>
        </p:nvSpPr>
        <p:spPr>
          <a:xfrm>
            <a:off x="12678720" y="1494189"/>
            <a:ext cx="3644053" cy="1305594"/>
          </a:xfrm>
          <a:prstGeom prst="rect">
            <a:avLst/>
          </a:prstGeom>
        </p:spPr>
        <p:txBody>
          <a:bodyPr lIns="0" tIns="0" rIns="0" bIns="0" rtlCol="0" anchor="t">
            <a:spAutoFit/>
          </a:bodyPr>
          <a:lstStyle/>
          <a:p>
            <a:pPr marL="0" lvl="0" indent="0" algn="ctr">
              <a:lnSpc>
                <a:spcPts val="2678"/>
              </a:lnSpc>
              <a:spcBef>
                <a:spcPct val="0"/>
              </a:spcBef>
            </a:pPr>
            <a:r>
              <a:rPr lang="en-US" sz="1674">
                <a:solidFill>
                  <a:srgbClr val="FFFFFF"/>
                </a:solidFill>
                <a:latin typeface="TT Interphases"/>
                <a:ea typeface="TT Interphases"/>
                <a:cs typeface="TT Interphases"/>
                <a:sym typeface="TT Interphases"/>
              </a:rPr>
              <a:t>El bosquejo y desarrollo del frontend, guiado por el  layout propuesto por la catedra fue realizado por todos los integrantes</a:t>
            </a:r>
          </a:p>
        </p:txBody>
      </p:sp>
      <p:sp>
        <p:nvSpPr>
          <p:cNvPr id="24" name="TextBox 24"/>
          <p:cNvSpPr txBox="1"/>
          <p:nvPr/>
        </p:nvSpPr>
        <p:spPr>
          <a:xfrm>
            <a:off x="13349719" y="4294265"/>
            <a:ext cx="3644053" cy="1638969"/>
          </a:xfrm>
          <a:prstGeom prst="rect">
            <a:avLst/>
          </a:prstGeom>
        </p:spPr>
        <p:txBody>
          <a:bodyPr lIns="0" tIns="0" rIns="0" bIns="0" rtlCol="0" anchor="t">
            <a:spAutoFit/>
          </a:bodyPr>
          <a:lstStyle/>
          <a:p>
            <a:pPr marL="0" lvl="0" indent="0" algn="ctr">
              <a:lnSpc>
                <a:spcPts val="2678"/>
              </a:lnSpc>
              <a:spcBef>
                <a:spcPct val="0"/>
              </a:spcBef>
            </a:pPr>
            <a:r>
              <a:rPr lang="en-US" sz="1674">
                <a:solidFill>
                  <a:srgbClr val="FFFFFF"/>
                </a:solidFill>
                <a:latin typeface="TT Interphases"/>
                <a:ea typeface="TT Interphases"/>
                <a:cs typeface="TT Interphases"/>
                <a:sym typeface="TT Interphases"/>
              </a:rPr>
              <a:t>Se selecciono la logica en base a los datos proporcionados por la API para evitar el uso de datos simulados. Fue realizada por Egüen Agustina, Pérez Nicolás y Talavera Santiago</a:t>
            </a:r>
          </a:p>
        </p:txBody>
      </p:sp>
      <p:sp>
        <p:nvSpPr>
          <p:cNvPr id="25" name="TextBox 25"/>
          <p:cNvSpPr txBox="1"/>
          <p:nvPr/>
        </p:nvSpPr>
        <p:spPr>
          <a:xfrm>
            <a:off x="12586369" y="8178798"/>
            <a:ext cx="3644053" cy="638844"/>
          </a:xfrm>
          <a:prstGeom prst="rect">
            <a:avLst/>
          </a:prstGeom>
        </p:spPr>
        <p:txBody>
          <a:bodyPr lIns="0" tIns="0" rIns="0" bIns="0" rtlCol="0" anchor="t">
            <a:spAutoFit/>
          </a:bodyPr>
          <a:lstStyle/>
          <a:p>
            <a:pPr marL="0" lvl="0" indent="0" algn="ctr">
              <a:lnSpc>
                <a:spcPts val="2678"/>
              </a:lnSpc>
              <a:spcBef>
                <a:spcPct val="0"/>
              </a:spcBef>
            </a:pPr>
            <a:r>
              <a:rPr lang="en-US" sz="1674">
                <a:solidFill>
                  <a:srgbClr val="FFFFFF"/>
                </a:solidFill>
                <a:latin typeface="TT Interphases"/>
                <a:ea typeface="TT Interphases"/>
                <a:cs typeface="TT Interphases"/>
                <a:sym typeface="TT Interphases"/>
              </a:rPr>
              <a:t>Realizado por Smith Justina y Pascucci Agostina</a:t>
            </a:r>
          </a:p>
        </p:txBody>
      </p:sp>
      <p:grpSp>
        <p:nvGrpSpPr>
          <p:cNvPr id="26" name="Group 26"/>
          <p:cNvGrpSpPr/>
          <p:nvPr/>
        </p:nvGrpSpPr>
        <p:grpSpPr>
          <a:xfrm>
            <a:off x="12905173" y="3440999"/>
            <a:ext cx="4354127" cy="691342"/>
            <a:chOff x="0" y="0"/>
            <a:chExt cx="2559540" cy="406400"/>
          </a:xfrm>
        </p:grpSpPr>
        <p:sp>
          <p:nvSpPr>
            <p:cNvPr id="27" name="Freeform 27"/>
            <p:cNvSpPr/>
            <p:nvPr/>
          </p:nvSpPr>
          <p:spPr>
            <a:xfrm>
              <a:off x="0" y="0"/>
              <a:ext cx="2559540" cy="406400"/>
            </a:xfrm>
            <a:custGeom>
              <a:avLst/>
              <a:gdLst/>
              <a:ahLst/>
              <a:cxnLst/>
              <a:rect l="l" t="t" r="r" b="b"/>
              <a:pathLst>
                <a:path w="2559540" h="406400">
                  <a:moveTo>
                    <a:pt x="2356340" y="0"/>
                  </a:moveTo>
                  <a:cubicBezTo>
                    <a:pt x="2468564" y="0"/>
                    <a:pt x="2559540" y="90976"/>
                    <a:pt x="2559540" y="203200"/>
                  </a:cubicBezTo>
                  <a:cubicBezTo>
                    <a:pt x="2559540" y="315424"/>
                    <a:pt x="2468564" y="406400"/>
                    <a:pt x="235634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28" name="TextBox 28"/>
            <p:cNvSpPr txBox="1"/>
            <p:nvPr/>
          </p:nvSpPr>
          <p:spPr>
            <a:xfrm>
              <a:off x="0" y="-28575"/>
              <a:ext cx="2559540" cy="434975"/>
            </a:xfrm>
            <a:prstGeom prst="rect">
              <a:avLst/>
            </a:prstGeom>
          </p:spPr>
          <p:txBody>
            <a:bodyPr lIns="50800" tIns="50800" rIns="50800" bIns="50800" rtlCol="0" anchor="ctr"/>
            <a:lstStyle/>
            <a:p>
              <a:pPr algn="ctr">
                <a:lnSpc>
                  <a:spcPts val="1384"/>
                </a:lnSpc>
              </a:pPr>
              <a:endParaRPr/>
            </a:p>
          </p:txBody>
        </p:sp>
      </p:grpSp>
      <p:sp>
        <p:nvSpPr>
          <p:cNvPr id="29" name="TextBox 29"/>
          <p:cNvSpPr txBox="1"/>
          <p:nvPr/>
        </p:nvSpPr>
        <p:spPr>
          <a:xfrm>
            <a:off x="13103109" y="3568151"/>
            <a:ext cx="3958255" cy="389412"/>
          </a:xfrm>
          <a:prstGeom prst="rect">
            <a:avLst/>
          </a:prstGeom>
        </p:spPr>
        <p:txBody>
          <a:bodyPr lIns="0" tIns="0" rIns="0" bIns="0" rtlCol="0" anchor="t">
            <a:spAutoFit/>
          </a:bodyPr>
          <a:lstStyle/>
          <a:p>
            <a:pPr marL="0" lvl="0" indent="0" algn="ctr">
              <a:lnSpc>
                <a:spcPts val="3211"/>
              </a:lnSpc>
              <a:spcBef>
                <a:spcPct val="0"/>
              </a:spcBef>
            </a:pPr>
            <a:r>
              <a:rPr lang="en-US" sz="2293" b="1">
                <a:solidFill>
                  <a:srgbClr val="000A1F"/>
                </a:solidFill>
                <a:latin typeface="Muli Ultra-Bold"/>
                <a:ea typeface="Muli Ultra-Bold"/>
                <a:cs typeface="Muli Ultra-Bold"/>
                <a:sym typeface="Muli Ultra-Bold"/>
              </a:rPr>
              <a:t>Logica de negocio a aplicar</a:t>
            </a:r>
          </a:p>
        </p:txBody>
      </p:sp>
      <p:grpSp>
        <p:nvGrpSpPr>
          <p:cNvPr id="30" name="Group 30"/>
          <p:cNvGrpSpPr/>
          <p:nvPr/>
        </p:nvGrpSpPr>
        <p:grpSpPr>
          <a:xfrm>
            <a:off x="2526452" y="846963"/>
            <a:ext cx="3605740" cy="607982"/>
            <a:chOff x="0" y="0"/>
            <a:chExt cx="2410223" cy="406400"/>
          </a:xfrm>
        </p:grpSpPr>
        <p:sp>
          <p:nvSpPr>
            <p:cNvPr id="31" name="Freeform 31"/>
            <p:cNvSpPr/>
            <p:nvPr/>
          </p:nvSpPr>
          <p:spPr>
            <a:xfrm>
              <a:off x="0" y="0"/>
              <a:ext cx="2410223" cy="406400"/>
            </a:xfrm>
            <a:custGeom>
              <a:avLst/>
              <a:gdLst/>
              <a:ahLst/>
              <a:cxnLst/>
              <a:rect l="l" t="t" r="r" b="b"/>
              <a:pathLst>
                <a:path w="2410223" h="406400">
                  <a:moveTo>
                    <a:pt x="2207023" y="0"/>
                  </a:moveTo>
                  <a:cubicBezTo>
                    <a:pt x="2319247" y="0"/>
                    <a:pt x="2410223" y="90976"/>
                    <a:pt x="2410223" y="203200"/>
                  </a:cubicBezTo>
                  <a:cubicBezTo>
                    <a:pt x="2410223" y="315424"/>
                    <a:pt x="2319247" y="406400"/>
                    <a:pt x="220702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32" name="TextBox 32"/>
            <p:cNvSpPr txBox="1"/>
            <p:nvPr/>
          </p:nvSpPr>
          <p:spPr>
            <a:xfrm>
              <a:off x="0" y="-28575"/>
              <a:ext cx="2410223" cy="434975"/>
            </a:xfrm>
            <a:prstGeom prst="rect">
              <a:avLst/>
            </a:prstGeom>
          </p:spPr>
          <p:txBody>
            <a:bodyPr lIns="50800" tIns="50800" rIns="50800" bIns="50800" rtlCol="0" anchor="ctr"/>
            <a:lstStyle/>
            <a:p>
              <a:pPr algn="ctr">
                <a:lnSpc>
                  <a:spcPts val="1384"/>
                </a:lnSpc>
              </a:pPr>
              <a:endParaRPr/>
            </a:p>
          </p:txBody>
        </p:sp>
      </p:grpSp>
      <p:sp>
        <p:nvSpPr>
          <p:cNvPr id="33" name="TextBox 33"/>
          <p:cNvSpPr txBox="1"/>
          <p:nvPr/>
        </p:nvSpPr>
        <p:spPr>
          <a:xfrm>
            <a:off x="2703427" y="913444"/>
            <a:ext cx="3251788" cy="389412"/>
          </a:xfrm>
          <a:prstGeom prst="rect">
            <a:avLst/>
          </a:prstGeom>
        </p:spPr>
        <p:txBody>
          <a:bodyPr lIns="0" tIns="0" rIns="0" bIns="0" rtlCol="0" anchor="t">
            <a:spAutoFit/>
          </a:bodyPr>
          <a:lstStyle/>
          <a:p>
            <a:pPr marL="0" lvl="0" indent="0" algn="ctr">
              <a:lnSpc>
                <a:spcPts val="3211"/>
              </a:lnSpc>
              <a:spcBef>
                <a:spcPct val="0"/>
              </a:spcBef>
            </a:pPr>
            <a:r>
              <a:rPr lang="en-US" sz="2293" b="1">
                <a:solidFill>
                  <a:srgbClr val="000A1F"/>
                </a:solidFill>
                <a:latin typeface="Muli Ultra-Bold"/>
                <a:ea typeface="Muli Ultra-Bold"/>
                <a:cs typeface="Muli Ultra-Bold"/>
                <a:sym typeface="Muli Ultra-Bold"/>
              </a:rPr>
              <a:t>Documento Entrega</a:t>
            </a:r>
          </a:p>
        </p:txBody>
      </p:sp>
      <p:sp>
        <p:nvSpPr>
          <p:cNvPr id="34" name="TextBox 34"/>
          <p:cNvSpPr txBox="1"/>
          <p:nvPr/>
        </p:nvSpPr>
        <p:spPr>
          <a:xfrm>
            <a:off x="2551428" y="1616871"/>
            <a:ext cx="3644053" cy="638844"/>
          </a:xfrm>
          <a:prstGeom prst="rect">
            <a:avLst/>
          </a:prstGeom>
        </p:spPr>
        <p:txBody>
          <a:bodyPr lIns="0" tIns="0" rIns="0" bIns="0" rtlCol="0" anchor="t">
            <a:spAutoFit/>
          </a:bodyPr>
          <a:lstStyle/>
          <a:p>
            <a:pPr marL="0" lvl="0" indent="0" algn="ctr">
              <a:lnSpc>
                <a:spcPts val="2678"/>
              </a:lnSpc>
              <a:spcBef>
                <a:spcPct val="0"/>
              </a:spcBef>
            </a:pPr>
            <a:r>
              <a:rPr lang="en-US" sz="1674">
                <a:solidFill>
                  <a:srgbClr val="FFFFFF"/>
                </a:solidFill>
                <a:latin typeface="TT Interphases"/>
                <a:ea typeface="TT Interphases"/>
                <a:cs typeface="TT Interphases"/>
                <a:sym typeface="TT Interphases"/>
              </a:rPr>
              <a:t>Realizado por Pérez Nicolás y Talavera Santiago</a:t>
            </a:r>
          </a:p>
        </p:txBody>
      </p:sp>
      <p:grpSp>
        <p:nvGrpSpPr>
          <p:cNvPr id="35" name="Group 35"/>
          <p:cNvGrpSpPr/>
          <p:nvPr/>
        </p:nvGrpSpPr>
        <p:grpSpPr>
          <a:xfrm>
            <a:off x="11685926" y="7415393"/>
            <a:ext cx="5591327" cy="607982"/>
            <a:chOff x="0" y="0"/>
            <a:chExt cx="3737470" cy="406400"/>
          </a:xfrm>
        </p:grpSpPr>
        <p:sp>
          <p:nvSpPr>
            <p:cNvPr id="36" name="Freeform 36"/>
            <p:cNvSpPr/>
            <p:nvPr/>
          </p:nvSpPr>
          <p:spPr>
            <a:xfrm>
              <a:off x="0" y="0"/>
              <a:ext cx="3737470" cy="406400"/>
            </a:xfrm>
            <a:custGeom>
              <a:avLst/>
              <a:gdLst/>
              <a:ahLst/>
              <a:cxnLst/>
              <a:rect l="l" t="t" r="r" b="b"/>
              <a:pathLst>
                <a:path w="3737470" h="406400">
                  <a:moveTo>
                    <a:pt x="3534270" y="0"/>
                  </a:moveTo>
                  <a:cubicBezTo>
                    <a:pt x="3646494" y="0"/>
                    <a:pt x="3737470" y="90976"/>
                    <a:pt x="3737470" y="203200"/>
                  </a:cubicBezTo>
                  <a:cubicBezTo>
                    <a:pt x="3737470" y="315424"/>
                    <a:pt x="3646494" y="406400"/>
                    <a:pt x="353427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37" name="TextBox 37"/>
            <p:cNvSpPr txBox="1"/>
            <p:nvPr/>
          </p:nvSpPr>
          <p:spPr>
            <a:xfrm>
              <a:off x="0" y="-28575"/>
              <a:ext cx="3737470" cy="434975"/>
            </a:xfrm>
            <a:prstGeom prst="rect">
              <a:avLst/>
            </a:prstGeom>
          </p:spPr>
          <p:txBody>
            <a:bodyPr lIns="50800" tIns="50800" rIns="50800" bIns="50800" rtlCol="0" anchor="ctr"/>
            <a:lstStyle/>
            <a:p>
              <a:pPr algn="ctr">
                <a:lnSpc>
                  <a:spcPts val="1384"/>
                </a:lnSpc>
              </a:pPr>
              <a:endParaRPr/>
            </a:p>
          </p:txBody>
        </p:sp>
      </p:grpSp>
      <p:sp>
        <p:nvSpPr>
          <p:cNvPr id="38" name="TextBox 38"/>
          <p:cNvSpPr txBox="1"/>
          <p:nvPr/>
        </p:nvSpPr>
        <p:spPr>
          <a:xfrm>
            <a:off x="11905944" y="7500866"/>
            <a:ext cx="5187054" cy="389412"/>
          </a:xfrm>
          <a:prstGeom prst="rect">
            <a:avLst/>
          </a:prstGeom>
        </p:spPr>
        <p:txBody>
          <a:bodyPr lIns="0" tIns="0" rIns="0" bIns="0" rtlCol="0" anchor="t">
            <a:spAutoFit/>
          </a:bodyPr>
          <a:lstStyle/>
          <a:p>
            <a:pPr marL="0" lvl="0" indent="0" algn="ctr">
              <a:lnSpc>
                <a:spcPts val="3211"/>
              </a:lnSpc>
              <a:spcBef>
                <a:spcPct val="0"/>
              </a:spcBef>
            </a:pPr>
            <a:r>
              <a:rPr lang="en-US" sz="2293" b="1">
                <a:solidFill>
                  <a:srgbClr val="000A1F"/>
                </a:solidFill>
                <a:latin typeface="Muli Ultra-Bold"/>
                <a:ea typeface="Muli Ultra-Bold"/>
                <a:cs typeface="Muli Ultra-Bold"/>
                <a:sym typeface="Muli Ultra-Bold"/>
              </a:rPr>
              <a:t>Creacion de Cuenta y Autenticacion</a:t>
            </a:r>
          </a:p>
        </p:txBody>
      </p:sp>
      <p:grpSp>
        <p:nvGrpSpPr>
          <p:cNvPr id="39" name="Group 39"/>
          <p:cNvGrpSpPr/>
          <p:nvPr/>
        </p:nvGrpSpPr>
        <p:grpSpPr>
          <a:xfrm>
            <a:off x="3056434" y="7415393"/>
            <a:ext cx="3605740" cy="607982"/>
            <a:chOff x="0" y="0"/>
            <a:chExt cx="2410223" cy="406400"/>
          </a:xfrm>
        </p:grpSpPr>
        <p:sp>
          <p:nvSpPr>
            <p:cNvPr id="40" name="Freeform 40"/>
            <p:cNvSpPr/>
            <p:nvPr/>
          </p:nvSpPr>
          <p:spPr>
            <a:xfrm>
              <a:off x="0" y="0"/>
              <a:ext cx="2410223" cy="406400"/>
            </a:xfrm>
            <a:custGeom>
              <a:avLst/>
              <a:gdLst/>
              <a:ahLst/>
              <a:cxnLst/>
              <a:rect l="l" t="t" r="r" b="b"/>
              <a:pathLst>
                <a:path w="2410223" h="406400">
                  <a:moveTo>
                    <a:pt x="2207023" y="0"/>
                  </a:moveTo>
                  <a:cubicBezTo>
                    <a:pt x="2319247" y="0"/>
                    <a:pt x="2410223" y="90976"/>
                    <a:pt x="2410223" y="203200"/>
                  </a:cubicBezTo>
                  <a:cubicBezTo>
                    <a:pt x="2410223" y="315424"/>
                    <a:pt x="2319247" y="406400"/>
                    <a:pt x="220702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41" name="TextBox 41"/>
            <p:cNvSpPr txBox="1"/>
            <p:nvPr/>
          </p:nvSpPr>
          <p:spPr>
            <a:xfrm>
              <a:off x="0" y="-28575"/>
              <a:ext cx="2410223" cy="434975"/>
            </a:xfrm>
            <a:prstGeom prst="rect">
              <a:avLst/>
            </a:prstGeom>
          </p:spPr>
          <p:txBody>
            <a:bodyPr lIns="50800" tIns="50800" rIns="50800" bIns="50800" rtlCol="0" anchor="ctr"/>
            <a:lstStyle/>
            <a:p>
              <a:pPr algn="ctr">
                <a:lnSpc>
                  <a:spcPts val="1384"/>
                </a:lnSpc>
              </a:pPr>
              <a:endParaRPr/>
            </a:p>
          </p:txBody>
        </p:sp>
      </p:grpSp>
      <p:sp>
        <p:nvSpPr>
          <p:cNvPr id="42" name="TextBox 42"/>
          <p:cNvSpPr txBox="1"/>
          <p:nvPr/>
        </p:nvSpPr>
        <p:spPr>
          <a:xfrm>
            <a:off x="3233410" y="7481874"/>
            <a:ext cx="3251788" cy="389412"/>
          </a:xfrm>
          <a:prstGeom prst="rect">
            <a:avLst/>
          </a:prstGeom>
        </p:spPr>
        <p:txBody>
          <a:bodyPr lIns="0" tIns="0" rIns="0" bIns="0" rtlCol="0" anchor="t">
            <a:spAutoFit/>
          </a:bodyPr>
          <a:lstStyle/>
          <a:p>
            <a:pPr marL="0" lvl="0" indent="0" algn="ctr">
              <a:lnSpc>
                <a:spcPts val="3211"/>
              </a:lnSpc>
              <a:spcBef>
                <a:spcPct val="0"/>
              </a:spcBef>
            </a:pPr>
            <a:r>
              <a:rPr lang="en-US" sz="2293" b="1">
                <a:solidFill>
                  <a:srgbClr val="000A1F"/>
                </a:solidFill>
                <a:latin typeface="Muli Ultra-Bold"/>
                <a:ea typeface="Muli Ultra-Bold"/>
                <a:cs typeface="Muli Ultra-Bold"/>
                <a:sym typeface="Muli Ultra-Bold"/>
              </a:rPr>
              <a:t>Relevamiento APIs</a:t>
            </a:r>
          </a:p>
        </p:txBody>
      </p:sp>
      <p:grpSp>
        <p:nvGrpSpPr>
          <p:cNvPr id="43" name="Group 43"/>
          <p:cNvGrpSpPr/>
          <p:nvPr/>
        </p:nvGrpSpPr>
        <p:grpSpPr>
          <a:xfrm>
            <a:off x="1234407" y="3476464"/>
            <a:ext cx="3605740" cy="607982"/>
            <a:chOff x="0" y="0"/>
            <a:chExt cx="2410223" cy="406400"/>
          </a:xfrm>
        </p:grpSpPr>
        <p:sp>
          <p:nvSpPr>
            <p:cNvPr id="44" name="Freeform 44"/>
            <p:cNvSpPr/>
            <p:nvPr/>
          </p:nvSpPr>
          <p:spPr>
            <a:xfrm>
              <a:off x="0" y="0"/>
              <a:ext cx="2410223" cy="406400"/>
            </a:xfrm>
            <a:custGeom>
              <a:avLst/>
              <a:gdLst/>
              <a:ahLst/>
              <a:cxnLst/>
              <a:rect l="l" t="t" r="r" b="b"/>
              <a:pathLst>
                <a:path w="2410223" h="406400">
                  <a:moveTo>
                    <a:pt x="2207023" y="0"/>
                  </a:moveTo>
                  <a:cubicBezTo>
                    <a:pt x="2319247" y="0"/>
                    <a:pt x="2410223" y="90976"/>
                    <a:pt x="2410223" y="203200"/>
                  </a:cubicBezTo>
                  <a:cubicBezTo>
                    <a:pt x="2410223" y="315424"/>
                    <a:pt x="2319247" y="406400"/>
                    <a:pt x="220702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45" name="TextBox 45"/>
            <p:cNvSpPr txBox="1"/>
            <p:nvPr/>
          </p:nvSpPr>
          <p:spPr>
            <a:xfrm>
              <a:off x="0" y="-28575"/>
              <a:ext cx="2410223" cy="434975"/>
            </a:xfrm>
            <a:prstGeom prst="rect">
              <a:avLst/>
            </a:prstGeom>
          </p:spPr>
          <p:txBody>
            <a:bodyPr lIns="50800" tIns="50800" rIns="50800" bIns="50800" rtlCol="0" anchor="ctr"/>
            <a:lstStyle/>
            <a:p>
              <a:pPr algn="ctr">
                <a:lnSpc>
                  <a:spcPts val="1384"/>
                </a:lnSpc>
              </a:pPr>
              <a:endParaRPr/>
            </a:p>
          </p:txBody>
        </p:sp>
      </p:grpSp>
      <p:grpSp>
        <p:nvGrpSpPr>
          <p:cNvPr id="46" name="Group 46"/>
          <p:cNvGrpSpPr/>
          <p:nvPr/>
        </p:nvGrpSpPr>
        <p:grpSpPr>
          <a:xfrm>
            <a:off x="12678720" y="724709"/>
            <a:ext cx="3605740" cy="607982"/>
            <a:chOff x="0" y="0"/>
            <a:chExt cx="2410223" cy="406400"/>
          </a:xfrm>
        </p:grpSpPr>
        <p:sp>
          <p:nvSpPr>
            <p:cNvPr id="47" name="Freeform 47"/>
            <p:cNvSpPr/>
            <p:nvPr/>
          </p:nvSpPr>
          <p:spPr>
            <a:xfrm>
              <a:off x="0" y="0"/>
              <a:ext cx="2410223" cy="406400"/>
            </a:xfrm>
            <a:custGeom>
              <a:avLst/>
              <a:gdLst/>
              <a:ahLst/>
              <a:cxnLst/>
              <a:rect l="l" t="t" r="r" b="b"/>
              <a:pathLst>
                <a:path w="2410223" h="406400">
                  <a:moveTo>
                    <a:pt x="2207023" y="0"/>
                  </a:moveTo>
                  <a:cubicBezTo>
                    <a:pt x="2319247" y="0"/>
                    <a:pt x="2410223" y="90976"/>
                    <a:pt x="2410223" y="203200"/>
                  </a:cubicBezTo>
                  <a:cubicBezTo>
                    <a:pt x="2410223" y="315424"/>
                    <a:pt x="2319247" y="406400"/>
                    <a:pt x="220702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48" name="TextBox 48"/>
            <p:cNvSpPr txBox="1"/>
            <p:nvPr/>
          </p:nvSpPr>
          <p:spPr>
            <a:xfrm>
              <a:off x="0" y="-28575"/>
              <a:ext cx="2410223" cy="434975"/>
            </a:xfrm>
            <a:prstGeom prst="rect">
              <a:avLst/>
            </a:prstGeom>
          </p:spPr>
          <p:txBody>
            <a:bodyPr lIns="50800" tIns="50800" rIns="50800" bIns="50800" rtlCol="0" anchor="ctr"/>
            <a:lstStyle/>
            <a:p>
              <a:pPr algn="ctr">
                <a:lnSpc>
                  <a:spcPts val="1384"/>
                </a:lnSpc>
              </a:pPr>
              <a:endParaRPr/>
            </a:p>
          </p:txBody>
        </p:sp>
      </p:grpSp>
      <p:sp>
        <p:nvSpPr>
          <p:cNvPr id="49" name="TextBox 49"/>
          <p:cNvSpPr txBox="1"/>
          <p:nvPr/>
        </p:nvSpPr>
        <p:spPr>
          <a:xfrm>
            <a:off x="12855695" y="802470"/>
            <a:ext cx="3251788" cy="389412"/>
          </a:xfrm>
          <a:prstGeom prst="rect">
            <a:avLst/>
          </a:prstGeom>
        </p:spPr>
        <p:txBody>
          <a:bodyPr lIns="0" tIns="0" rIns="0" bIns="0" rtlCol="0" anchor="t">
            <a:spAutoFit/>
          </a:bodyPr>
          <a:lstStyle/>
          <a:p>
            <a:pPr marL="0" lvl="0" indent="0" algn="ctr">
              <a:lnSpc>
                <a:spcPts val="3211"/>
              </a:lnSpc>
              <a:spcBef>
                <a:spcPct val="0"/>
              </a:spcBef>
            </a:pPr>
            <a:r>
              <a:rPr lang="en-US" sz="2293" b="1">
                <a:solidFill>
                  <a:srgbClr val="000A1F"/>
                </a:solidFill>
                <a:latin typeface="Muli Ultra-Bold"/>
                <a:ea typeface="Muli Ultra-Bold"/>
                <a:cs typeface="Muli Ultra-Bold"/>
                <a:sym typeface="Muli Ultra-Bold"/>
              </a:rPr>
              <a:t>Frontend</a:t>
            </a:r>
          </a:p>
        </p:txBody>
      </p:sp>
      <p:sp>
        <p:nvSpPr>
          <p:cNvPr id="50" name="TextBox 50"/>
          <p:cNvSpPr txBox="1"/>
          <p:nvPr/>
        </p:nvSpPr>
        <p:spPr>
          <a:xfrm>
            <a:off x="1411383" y="3554224"/>
            <a:ext cx="3251788" cy="389412"/>
          </a:xfrm>
          <a:prstGeom prst="rect">
            <a:avLst/>
          </a:prstGeom>
        </p:spPr>
        <p:txBody>
          <a:bodyPr lIns="0" tIns="0" rIns="0" bIns="0" rtlCol="0" anchor="t">
            <a:spAutoFit/>
          </a:bodyPr>
          <a:lstStyle/>
          <a:p>
            <a:pPr marL="0" lvl="0" indent="0" algn="ctr">
              <a:lnSpc>
                <a:spcPts val="3211"/>
              </a:lnSpc>
              <a:spcBef>
                <a:spcPct val="0"/>
              </a:spcBef>
            </a:pPr>
            <a:r>
              <a:rPr lang="en-US" sz="2293" b="1">
                <a:solidFill>
                  <a:srgbClr val="000A1F"/>
                </a:solidFill>
                <a:latin typeface="Muli Ultra-Bold"/>
                <a:ea typeface="Muli Ultra-Bold"/>
                <a:cs typeface="Muli Ultra-Bold"/>
                <a:sym typeface="Muli Ultra-Bold"/>
              </a:rPr>
              <a:t>Investigacion del sitio</a:t>
            </a:r>
          </a:p>
        </p:txBody>
      </p:sp>
      <p:sp>
        <p:nvSpPr>
          <p:cNvPr id="51" name="TextBox 51"/>
          <p:cNvSpPr txBox="1"/>
          <p:nvPr/>
        </p:nvSpPr>
        <p:spPr>
          <a:xfrm>
            <a:off x="3018120" y="8187407"/>
            <a:ext cx="3644053" cy="638844"/>
          </a:xfrm>
          <a:prstGeom prst="rect">
            <a:avLst/>
          </a:prstGeom>
        </p:spPr>
        <p:txBody>
          <a:bodyPr lIns="0" tIns="0" rIns="0" bIns="0" rtlCol="0" anchor="t">
            <a:spAutoFit/>
          </a:bodyPr>
          <a:lstStyle/>
          <a:p>
            <a:pPr marL="0" lvl="0" indent="0" algn="ctr">
              <a:lnSpc>
                <a:spcPts val="2678"/>
              </a:lnSpc>
              <a:spcBef>
                <a:spcPct val="0"/>
              </a:spcBef>
            </a:pPr>
            <a:r>
              <a:rPr lang="en-US" sz="1674">
                <a:solidFill>
                  <a:srgbClr val="FFFFFF"/>
                </a:solidFill>
                <a:latin typeface="TT Interphases"/>
                <a:ea typeface="TT Interphases"/>
                <a:cs typeface="TT Interphases"/>
                <a:sym typeface="TT Interphases"/>
              </a:rPr>
              <a:t>Realizado por Smith Justina, Egüen Agustina y Pascucci Agostina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666"/>
            </a:stretch>
          </a:blipFill>
        </p:spPr>
      </p:sp>
      <p:sp>
        <p:nvSpPr>
          <p:cNvPr id="21" name="TextBox 21"/>
          <p:cNvSpPr txBox="1"/>
          <p:nvPr/>
        </p:nvSpPr>
        <p:spPr>
          <a:xfrm>
            <a:off x="2280395" y="535976"/>
            <a:ext cx="12950619" cy="948978"/>
          </a:xfrm>
          <a:prstGeom prst="rect">
            <a:avLst/>
          </a:prstGeom>
        </p:spPr>
        <p:txBody>
          <a:bodyPr wrap="square" lIns="0" tIns="0" rIns="0" bIns="0" rtlCol="0" anchor="t">
            <a:spAutoFit/>
          </a:bodyPr>
          <a:lstStyle/>
          <a:p>
            <a:pPr marL="0" lvl="0" indent="0" algn="ctr">
              <a:lnSpc>
                <a:spcPts val="7440"/>
              </a:lnSpc>
              <a:spcBef>
                <a:spcPct val="0"/>
              </a:spcBef>
            </a:pPr>
            <a:r>
              <a:rPr lang="en-US" sz="6000" b="1" spc="113" dirty="0" smtClean="0">
                <a:solidFill>
                  <a:srgbClr val="FFFFFF"/>
                </a:solidFill>
                <a:latin typeface="Muli Heavy"/>
                <a:ea typeface="Muli Heavy"/>
                <a:cs typeface="Muli Heavy"/>
                <a:sym typeface="Muli Heavy"/>
              </a:rPr>
              <a:t>TECNOLOGÍAS UTILIZADAS</a:t>
            </a:r>
            <a:endParaRPr lang="en-US" sz="6000" b="1" spc="113" dirty="0">
              <a:solidFill>
                <a:srgbClr val="FFFFFF"/>
              </a:solidFill>
              <a:latin typeface="Muli Heavy"/>
              <a:ea typeface="Muli Heavy"/>
              <a:cs typeface="Muli Heavy"/>
              <a:sym typeface="Muli Heavy"/>
            </a:endParaRPr>
          </a:p>
        </p:txBody>
      </p:sp>
      <p:pic>
        <p:nvPicPr>
          <p:cNvPr id="1026" name="Picture 2" descr="React - Wikipedia, la enciclopedia lib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1820" y="1976672"/>
            <a:ext cx="495091" cy="445582"/>
          </a:xfrm>
          <a:prstGeom prst="rect">
            <a:avLst/>
          </a:prstGeom>
          <a:noFill/>
          <a:extLst>
            <a:ext uri="{909E8E84-426E-40DD-AFC4-6F175D3DCCD1}">
              <a14:hiddenFill xmlns:a14="http://schemas.microsoft.com/office/drawing/2010/main">
                <a:solidFill>
                  <a:srgbClr val="FFFFFF"/>
                </a:solidFill>
              </a14:hiddenFill>
            </a:ext>
          </a:extLst>
        </p:spPr>
      </p:pic>
      <p:sp>
        <p:nvSpPr>
          <p:cNvPr id="55" name="CuadroTexto 54"/>
          <p:cNvSpPr txBox="1"/>
          <p:nvPr/>
        </p:nvSpPr>
        <p:spPr>
          <a:xfrm>
            <a:off x="1028700" y="1850240"/>
            <a:ext cx="2556290" cy="861774"/>
          </a:xfrm>
          <a:prstGeom prst="rect">
            <a:avLst/>
          </a:prstGeom>
          <a:noFill/>
        </p:spPr>
        <p:txBody>
          <a:bodyPr wrap="square" rtlCol="0">
            <a:spAutoFit/>
          </a:bodyPr>
          <a:lstStyle/>
          <a:p>
            <a:r>
              <a:rPr lang="es-ES" dirty="0">
                <a:solidFill>
                  <a:srgbClr val="FFFFFF"/>
                </a:solidFill>
                <a:latin typeface="TT Interphases"/>
                <a:ea typeface="TT Interphases"/>
                <a:cs typeface="TT Interphases"/>
              </a:rPr>
              <a:t> </a:t>
            </a:r>
            <a:r>
              <a:rPr lang="es-ES" sz="3200" b="1" dirty="0" err="1">
                <a:solidFill>
                  <a:srgbClr val="FFFFFF"/>
                </a:solidFill>
                <a:latin typeface="TT Interphases"/>
                <a:ea typeface="TT Interphases"/>
                <a:cs typeface="TT Interphases"/>
              </a:rPr>
              <a:t>React</a:t>
            </a:r>
            <a:r>
              <a:rPr lang="es-ES" sz="3200" b="1" dirty="0">
                <a:solidFill>
                  <a:srgbClr val="FFFFFF"/>
                </a:solidFill>
                <a:latin typeface="TT Interphases"/>
                <a:ea typeface="TT Interphases"/>
                <a:cs typeface="TT Interphases"/>
              </a:rPr>
              <a:t> + Vite</a:t>
            </a:r>
          </a:p>
          <a:p>
            <a:endParaRPr lang="en-US" dirty="0"/>
          </a:p>
        </p:txBody>
      </p:sp>
      <p:sp>
        <p:nvSpPr>
          <p:cNvPr id="56" name="CuadroTexto 55"/>
          <p:cNvSpPr txBox="1"/>
          <p:nvPr/>
        </p:nvSpPr>
        <p:spPr>
          <a:xfrm>
            <a:off x="1219200" y="2483582"/>
            <a:ext cx="17373600" cy="523220"/>
          </a:xfrm>
          <a:prstGeom prst="rect">
            <a:avLst/>
          </a:prstGeom>
          <a:noFill/>
        </p:spPr>
        <p:txBody>
          <a:bodyPr wrap="square" rtlCol="0">
            <a:spAutoFit/>
          </a:bodyPr>
          <a:lstStyle/>
          <a:p>
            <a:pPr marL="285750" indent="-285750">
              <a:buFont typeface="Arial" panose="020B0604020202020204" pitchFamily="34" charset="0"/>
              <a:buChar char="•"/>
            </a:pPr>
            <a:r>
              <a:rPr lang="es-ES" sz="2800" dirty="0">
                <a:solidFill>
                  <a:srgbClr val="FFFFFF"/>
                </a:solidFill>
                <a:latin typeface="TT Interphases"/>
                <a:ea typeface="TT Interphases"/>
                <a:cs typeface="TT Interphases"/>
              </a:rPr>
              <a:t>Framework </a:t>
            </a:r>
            <a:r>
              <a:rPr lang="es-ES" sz="2800" dirty="0" smtClean="0">
                <a:solidFill>
                  <a:srgbClr val="FFFFFF"/>
                </a:solidFill>
                <a:latin typeface="TT Interphases"/>
                <a:ea typeface="TT Interphases"/>
                <a:cs typeface="TT Interphases"/>
              </a:rPr>
              <a:t>moderno </a:t>
            </a:r>
            <a:r>
              <a:rPr lang="es-ES" sz="2800" dirty="0">
                <a:solidFill>
                  <a:srgbClr val="FFFFFF"/>
                </a:solidFill>
                <a:latin typeface="TT Interphases"/>
                <a:ea typeface="TT Interphases"/>
                <a:cs typeface="TT Interphases"/>
              </a:rPr>
              <a:t>utilizado para construir la interfaz y la lógica de negocio de forma rápida y </a:t>
            </a:r>
            <a:r>
              <a:rPr lang="es-ES" sz="2800" dirty="0" smtClean="0">
                <a:solidFill>
                  <a:srgbClr val="FFFFFF"/>
                </a:solidFill>
                <a:latin typeface="TT Interphases"/>
                <a:ea typeface="TT Interphases"/>
                <a:cs typeface="TT Interphases"/>
              </a:rPr>
              <a:t>modular.</a:t>
            </a:r>
            <a:endParaRPr lang="en-US" sz="2800" dirty="0"/>
          </a:p>
        </p:txBody>
      </p:sp>
      <p:sp>
        <p:nvSpPr>
          <p:cNvPr id="58" name="CuadroTexto 57"/>
          <p:cNvSpPr txBox="1"/>
          <p:nvPr/>
        </p:nvSpPr>
        <p:spPr>
          <a:xfrm>
            <a:off x="1028700" y="7709548"/>
            <a:ext cx="2556290" cy="861774"/>
          </a:xfrm>
          <a:prstGeom prst="rect">
            <a:avLst/>
          </a:prstGeom>
          <a:noFill/>
        </p:spPr>
        <p:txBody>
          <a:bodyPr wrap="square" rtlCol="0">
            <a:spAutoFit/>
          </a:bodyPr>
          <a:lstStyle/>
          <a:p>
            <a:r>
              <a:rPr lang="es-ES" sz="3200" b="1" dirty="0">
                <a:solidFill>
                  <a:srgbClr val="FFFFFF"/>
                </a:solidFill>
                <a:latin typeface="TT Interphases"/>
                <a:ea typeface="TT Interphases"/>
                <a:cs typeface="TT Interphases"/>
              </a:rPr>
              <a:t>GitHub</a:t>
            </a:r>
            <a:endParaRPr lang="es-ES" sz="3200" b="1" dirty="0">
              <a:solidFill>
                <a:srgbClr val="FFFFFF"/>
              </a:solidFill>
              <a:latin typeface="TT Interphases"/>
              <a:ea typeface="TT Interphases"/>
              <a:cs typeface="TT Interphases"/>
            </a:endParaRPr>
          </a:p>
          <a:p>
            <a:endParaRPr lang="en-US" dirty="0"/>
          </a:p>
        </p:txBody>
      </p:sp>
      <p:sp>
        <p:nvSpPr>
          <p:cNvPr id="59" name="CuadroTexto 58"/>
          <p:cNvSpPr txBox="1"/>
          <p:nvPr/>
        </p:nvSpPr>
        <p:spPr>
          <a:xfrm>
            <a:off x="1002250" y="4610821"/>
            <a:ext cx="2556290" cy="584775"/>
          </a:xfrm>
          <a:prstGeom prst="rect">
            <a:avLst/>
          </a:prstGeom>
          <a:noFill/>
        </p:spPr>
        <p:txBody>
          <a:bodyPr wrap="square" rtlCol="0">
            <a:spAutoFit/>
          </a:bodyPr>
          <a:lstStyle/>
          <a:p>
            <a:r>
              <a:rPr lang="es-ES" dirty="0">
                <a:solidFill>
                  <a:srgbClr val="FFFFFF"/>
                </a:solidFill>
                <a:latin typeface="TT Interphases"/>
                <a:ea typeface="TT Interphases"/>
                <a:cs typeface="TT Interphases"/>
              </a:rPr>
              <a:t> </a:t>
            </a:r>
            <a:r>
              <a:rPr lang="es-ES" sz="3200" b="1" dirty="0" err="1" smtClean="0">
                <a:solidFill>
                  <a:srgbClr val="FFFFFF"/>
                </a:solidFill>
                <a:latin typeface="TT Interphases"/>
                <a:ea typeface="TT Interphases"/>
                <a:cs typeface="TT Interphases"/>
              </a:rPr>
              <a:t>Strapi</a:t>
            </a:r>
            <a:endParaRPr lang="es-ES" sz="3200" b="1" dirty="0">
              <a:solidFill>
                <a:srgbClr val="FFFFFF"/>
              </a:solidFill>
              <a:latin typeface="TT Interphases"/>
              <a:ea typeface="TT Interphases"/>
              <a:cs typeface="TT Interphases"/>
            </a:endParaRPr>
          </a:p>
        </p:txBody>
      </p:sp>
      <p:sp>
        <p:nvSpPr>
          <p:cNvPr id="60" name="CuadroTexto 59"/>
          <p:cNvSpPr txBox="1"/>
          <p:nvPr/>
        </p:nvSpPr>
        <p:spPr>
          <a:xfrm>
            <a:off x="3196810" y="5377171"/>
            <a:ext cx="2556290" cy="861774"/>
          </a:xfrm>
          <a:prstGeom prst="rect">
            <a:avLst/>
          </a:prstGeom>
          <a:noFill/>
        </p:spPr>
        <p:txBody>
          <a:bodyPr wrap="square" rtlCol="0">
            <a:spAutoFit/>
          </a:bodyPr>
          <a:lstStyle/>
          <a:p>
            <a:endParaRPr lang="es-ES" sz="3200" b="1" dirty="0">
              <a:solidFill>
                <a:srgbClr val="FFFFFF"/>
              </a:solidFill>
              <a:latin typeface="TT Interphases"/>
              <a:ea typeface="TT Interphases"/>
              <a:cs typeface="TT Interphases"/>
            </a:endParaRPr>
          </a:p>
          <a:p>
            <a:endParaRPr lang="en-US" dirty="0"/>
          </a:p>
        </p:txBody>
      </p:sp>
      <p:sp>
        <p:nvSpPr>
          <p:cNvPr id="61" name="CuadroTexto 60"/>
          <p:cNvSpPr txBox="1"/>
          <p:nvPr/>
        </p:nvSpPr>
        <p:spPr>
          <a:xfrm>
            <a:off x="987010" y="3219793"/>
            <a:ext cx="2556290" cy="1354217"/>
          </a:xfrm>
          <a:prstGeom prst="rect">
            <a:avLst/>
          </a:prstGeom>
          <a:noFill/>
        </p:spPr>
        <p:txBody>
          <a:bodyPr wrap="square" rtlCol="0">
            <a:spAutoFit/>
          </a:bodyPr>
          <a:lstStyle/>
          <a:p>
            <a:r>
              <a:rPr lang="es-ES" dirty="0" smtClean="0">
                <a:solidFill>
                  <a:srgbClr val="FFFFFF"/>
                </a:solidFill>
                <a:latin typeface="TT Interphases"/>
                <a:ea typeface="TT Interphases"/>
                <a:cs typeface="TT Interphases"/>
              </a:rPr>
              <a:t> </a:t>
            </a:r>
            <a:r>
              <a:rPr lang="es-ES" sz="3200" b="1" dirty="0" smtClean="0">
                <a:solidFill>
                  <a:srgbClr val="FFFFFF"/>
                </a:solidFill>
                <a:latin typeface="TT Interphases"/>
                <a:ea typeface="TT Interphases"/>
                <a:cs typeface="TT Interphases"/>
              </a:rPr>
              <a:t>Chart.js</a:t>
            </a:r>
          </a:p>
          <a:p>
            <a:endParaRPr lang="es-ES" sz="3200" b="1" dirty="0" smtClean="0">
              <a:solidFill>
                <a:srgbClr val="FFFFFF"/>
              </a:solidFill>
              <a:latin typeface="TT Interphases"/>
              <a:ea typeface="TT Interphases"/>
              <a:cs typeface="TT Interphases"/>
            </a:endParaRPr>
          </a:p>
          <a:p>
            <a:endParaRPr lang="en-US" dirty="0"/>
          </a:p>
        </p:txBody>
      </p:sp>
      <p:sp>
        <p:nvSpPr>
          <p:cNvPr id="63" name="CuadroTexto 62"/>
          <p:cNvSpPr txBox="1"/>
          <p:nvPr/>
        </p:nvSpPr>
        <p:spPr>
          <a:xfrm>
            <a:off x="1025110" y="6223509"/>
            <a:ext cx="3733800" cy="584775"/>
          </a:xfrm>
          <a:prstGeom prst="rect">
            <a:avLst/>
          </a:prstGeom>
          <a:noFill/>
        </p:spPr>
        <p:txBody>
          <a:bodyPr wrap="square" rtlCol="0">
            <a:spAutoFit/>
          </a:bodyPr>
          <a:lstStyle/>
          <a:p>
            <a:r>
              <a:rPr lang="es-ES" sz="3200" b="1" dirty="0" err="1" smtClean="0">
                <a:solidFill>
                  <a:srgbClr val="FFFFFF"/>
                </a:solidFill>
                <a:latin typeface="TT Interphases"/>
                <a:ea typeface="TT Interphases"/>
                <a:cs typeface="TT Interphases"/>
              </a:rPr>
              <a:t>TheMovieDB</a:t>
            </a:r>
            <a:r>
              <a:rPr lang="es-ES" sz="3200" b="1" dirty="0" smtClean="0">
                <a:solidFill>
                  <a:srgbClr val="FFFFFF"/>
                </a:solidFill>
                <a:latin typeface="TT Interphases"/>
                <a:ea typeface="TT Interphases"/>
                <a:cs typeface="TT Interphases"/>
              </a:rPr>
              <a:t> </a:t>
            </a:r>
            <a:r>
              <a:rPr lang="es-ES" sz="3200" b="1" dirty="0">
                <a:solidFill>
                  <a:srgbClr val="FFFFFF"/>
                </a:solidFill>
                <a:latin typeface="TT Interphases"/>
                <a:ea typeface="TT Interphases"/>
                <a:cs typeface="TT Interphases"/>
              </a:rPr>
              <a:t>API</a:t>
            </a:r>
          </a:p>
        </p:txBody>
      </p:sp>
      <p:sp>
        <p:nvSpPr>
          <p:cNvPr id="64" name="CuadroTexto 63"/>
          <p:cNvSpPr txBox="1"/>
          <p:nvPr/>
        </p:nvSpPr>
        <p:spPr>
          <a:xfrm>
            <a:off x="1272540" y="3928860"/>
            <a:ext cx="14538960" cy="523220"/>
          </a:xfrm>
          <a:prstGeom prst="rect">
            <a:avLst/>
          </a:prstGeom>
          <a:noFill/>
        </p:spPr>
        <p:txBody>
          <a:bodyPr wrap="square" rtlCol="0">
            <a:spAutoFit/>
          </a:bodyPr>
          <a:lstStyle/>
          <a:p>
            <a:pPr marL="285750" indent="-285750">
              <a:buFont typeface="Arial" panose="020B0604020202020204" pitchFamily="34" charset="0"/>
              <a:buChar char="•"/>
            </a:pPr>
            <a:r>
              <a:rPr lang="es-ES" sz="2800" dirty="0">
                <a:solidFill>
                  <a:srgbClr val="FFFFFF"/>
                </a:solidFill>
                <a:latin typeface="TT Interphases"/>
                <a:ea typeface="TT Interphases"/>
                <a:cs typeface="TT Interphases"/>
              </a:rPr>
              <a:t>Librería de JavaScript para generar gráficos interactivos y visualizaciones de datos claras.</a:t>
            </a:r>
            <a:endParaRPr lang="en-US" sz="2800" dirty="0">
              <a:solidFill>
                <a:srgbClr val="FFFFFF"/>
              </a:solidFill>
              <a:latin typeface="TT Interphases"/>
              <a:ea typeface="TT Interphases"/>
              <a:cs typeface="TT Interphases"/>
            </a:endParaRPr>
          </a:p>
        </p:txBody>
      </p:sp>
      <p:sp>
        <p:nvSpPr>
          <p:cNvPr id="65" name="CuadroTexto 64"/>
          <p:cNvSpPr txBox="1"/>
          <p:nvPr/>
        </p:nvSpPr>
        <p:spPr>
          <a:xfrm>
            <a:off x="1272540" y="5244497"/>
            <a:ext cx="17015460" cy="954107"/>
          </a:xfrm>
          <a:prstGeom prst="rect">
            <a:avLst/>
          </a:prstGeom>
          <a:noFill/>
        </p:spPr>
        <p:txBody>
          <a:bodyPr wrap="square" rtlCol="0">
            <a:spAutoFit/>
          </a:bodyPr>
          <a:lstStyle/>
          <a:p>
            <a:pPr marL="285750" indent="-285750">
              <a:buFont typeface="Arial" panose="020B0604020202020204" pitchFamily="34" charset="0"/>
              <a:buChar char="•"/>
            </a:pPr>
            <a:r>
              <a:rPr lang="es-ES" sz="2800" dirty="0" err="1">
                <a:solidFill>
                  <a:srgbClr val="FFFFFF"/>
                </a:solidFill>
                <a:latin typeface="TT Interphases"/>
                <a:ea typeface="TT Interphases"/>
                <a:cs typeface="TT Interphases"/>
              </a:rPr>
              <a:t>Headless</a:t>
            </a:r>
            <a:r>
              <a:rPr lang="es-ES" sz="2800" dirty="0">
                <a:solidFill>
                  <a:srgbClr val="FFFFFF"/>
                </a:solidFill>
                <a:latin typeface="TT Interphases"/>
                <a:ea typeface="TT Interphases"/>
                <a:cs typeface="TT Interphases"/>
              </a:rPr>
              <a:t> CMS usado para almacenar y administrar la información de las películas en una base de datos propia, permitiendo consultas personalizadas</a:t>
            </a:r>
            <a:r>
              <a:rPr lang="es-ES" sz="2000" dirty="0">
                <a:solidFill>
                  <a:srgbClr val="FFFFFF"/>
                </a:solidFill>
                <a:latin typeface="TT Interphases"/>
                <a:ea typeface="TT Interphases"/>
                <a:cs typeface="TT Interphases"/>
              </a:rPr>
              <a:t>.</a:t>
            </a:r>
            <a:endParaRPr lang="en-US" sz="2000" dirty="0">
              <a:solidFill>
                <a:srgbClr val="FFFFFF"/>
              </a:solidFill>
              <a:latin typeface="TT Interphases"/>
              <a:ea typeface="TT Interphases"/>
              <a:cs typeface="TT Interphases"/>
            </a:endParaRPr>
          </a:p>
        </p:txBody>
      </p:sp>
      <p:sp>
        <p:nvSpPr>
          <p:cNvPr id="66" name="CuadroTexto 65"/>
          <p:cNvSpPr txBox="1"/>
          <p:nvPr/>
        </p:nvSpPr>
        <p:spPr>
          <a:xfrm>
            <a:off x="1272540" y="6965696"/>
            <a:ext cx="15871075" cy="523220"/>
          </a:xfrm>
          <a:prstGeom prst="rect">
            <a:avLst/>
          </a:prstGeom>
          <a:noFill/>
        </p:spPr>
        <p:txBody>
          <a:bodyPr wrap="square" rtlCol="0">
            <a:spAutoFit/>
          </a:bodyPr>
          <a:lstStyle/>
          <a:p>
            <a:pPr marL="285750" indent="-285750">
              <a:buFont typeface="Arial" panose="020B0604020202020204" pitchFamily="34" charset="0"/>
              <a:buChar char="•"/>
            </a:pPr>
            <a:r>
              <a:rPr lang="es-ES" sz="2800" dirty="0">
                <a:solidFill>
                  <a:srgbClr val="FFFFFF"/>
                </a:solidFill>
                <a:latin typeface="TT Interphases"/>
                <a:ea typeface="TT Interphases"/>
                <a:cs typeface="TT Interphases"/>
              </a:rPr>
              <a:t>API externa para consultar información de películas, actores, géneros, sinopsis y puntuaciones.</a:t>
            </a:r>
            <a:endParaRPr lang="en-US" sz="2800" dirty="0">
              <a:solidFill>
                <a:srgbClr val="FFFFFF"/>
              </a:solidFill>
              <a:latin typeface="TT Interphases"/>
              <a:ea typeface="TT Interphases"/>
              <a:cs typeface="TT Interphases"/>
            </a:endParaRPr>
          </a:p>
        </p:txBody>
      </p:sp>
      <p:sp>
        <p:nvSpPr>
          <p:cNvPr id="67" name="CuadroTexto 66"/>
          <p:cNvSpPr txBox="1"/>
          <p:nvPr/>
        </p:nvSpPr>
        <p:spPr>
          <a:xfrm>
            <a:off x="1219200" y="8436299"/>
            <a:ext cx="16409324" cy="954107"/>
          </a:xfrm>
          <a:prstGeom prst="rect">
            <a:avLst/>
          </a:prstGeom>
          <a:noFill/>
        </p:spPr>
        <p:txBody>
          <a:bodyPr wrap="square" rtlCol="0">
            <a:spAutoFit/>
          </a:bodyPr>
          <a:lstStyle/>
          <a:p>
            <a:pPr marL="285750" indent="-285750">
              <a:buFont typeface="Arial" panose="020B0604020202020204" pitchFamily="34" charset="0"/>
              <a:buChar char="•"/>
            </a:pPr>
            <a:r>
              <a:rPr lang="es-ES" sz="2800" dirty="0">
                <a:solidFill>
                  <a:srgbClr val="FFFFFF"/>
                </a:solidFill>
                <a:latin typeface="TT Interphases"/>
                <a:ea typeface="TT Interphases"/>
                <a:cs typeface="TT Interphases"/>
              </a:rPr>
              <a:t>Plataforma utilizada para el control de versiones y trabajo colaborativo del equipo durante el desarrollo.</a:t>
            </a:r>
            <a:endParaRPr lang="en-US" sz="2800" dirty="0">
              <a:solidFill>
                <a:srgbClr val="FFFFFF"/>
              </a:solidFill>
              <a:latin typeface="TT Interphases"/>
              <a:ea typeface="TT Interphases"/>
              <a:cs typeface="TT Interphases"/>
            </a:endParaRPr>
          </a:p>
        </p:txBody>
      </p:sp>
      <p:sp>
        <p:nvSpPr>
          <p:cNvPr id="68" name="AutoShape 6" descr="Strapi Vector Logo - Download Free SVG Icon | Worldvector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9" name="Imagen 68"/>
          <p:cNvPicPr>
            <a:picLocks noChangeAspect="1"/>
          </p:cNvPicPr>
          <p:nvPr/>
        </p:nvPicPr>
        <p:blipFill>
          <a:blip r:embed="rId4"/>
          <a:stretch>
            <a:fillRect/>
          </a:stretch>
        </p:blipFill>
        <p:spPr>
          <a:xfrm>
            <a:off x="378603" y="4619237"/>
            <a:ext cx="659208" cy="570779"/>
          </a:xfrm>
          <a:prstGeom prst="rect">
            <a:avLst/>
          </a:prstGeom>
          <a:ln>
            <a:noFill/>
          </a:ln>
          <a:effectLst>
            <a:softEdge rad="112500"/>
          </a:effectLst>
        </p:spPr>
      </p:pic>
      <p:pic>
        <p:nvPicPr>
          <p:cNvPr id="1034" name="Picture 10" descr="Chart.js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415444" y="3265020"/>
            <a:ext cx="609666" cy="6096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ovie DB - Apps en Google Pla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976" y="6254682"/>
            <a:ext cx="634585" cy="6345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40" name="Picture 16" descr="GitHub - Wikipedia, la enciclopedia lib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0976" y="7727160"/>
            <a:ext cx="606425" cy="60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74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666"/>
            </a:stretch>
          </a:blipFill>
        </p:spPr>
      </p:sp>
      <p:grpSp>
        <p:nvGrpSpPr>
          <p:cNvPr id="3" name="Group 3"/>
          <p:cNvGrpSpPr/>
          <p:nvPr/>
        </p:nvGrpSpPr>
        <p:grpSpPr>
          <a:xfrm rot="5400000">
            <a:off x="-83846" y="3917342"/>
            <a:ext cx="4742240" cy="4925202"/>
            <a:chOff x="0" y="0"/>
            <a:chExt cx="1248985" cy="1297173"/>
          </a:xfrm>
        </p:grpSpPr>
        <p:sp>
          <p:nvSpPr>
            <p:cNvPr id="4" name="Freeform 4"/>
            <p:cNvSpPr/>
            <p:nvPr/>
          </p:nvSpPr>
          <p:spPr>
            <a:xfrm>
              <a:off x="0" y="0"/>
              <a:ext cx="1248985" cy="1297173"/>
            </a:xfrm>
            <a:custGeom>
              <a:avLst/>
              <a:gdLst/>
              <a:ahLst/>
              <a:cxnLst/>
              <a:rect l="l" t="t" r="r" b="b"/>
              <a:pathLst>
                <a:path w="1248985" h="1297173">
                  <a:moveTo>
                    <a:pt x="45711" y="0"/>
                  </a:moveTo>
                  <a:lnTo>
                    <a:pt x="1203274" y="0"/>
                  </a:lnTo>
                  <a:cubicBezTo>
                    <a:pt x="1215397" y="0"/>
                    <a:pt x="1227024" y="4816"/>
                    <a:pt x="1235597" y="13389"/>
                  </a:cubicBezTo>
                  <a:cubicBezTo>
                    <a:pt x="1244169" y="21961"/>
                    <a:pt x="1248985" y="33588"/>
                    <a:pt x="1248985" y="45711"/>
                  </a:cubicBezTo>
                  <a:lnTo>
                    <a:pt x="1248985" y="1251461"/>
                  </a:lnTo>
                  <a:cubicBezTo>
                    <a:pt x="1248985" y="1276707"/>
                    <a:pt x="1228519" y="1297173"/>
                    <a:pt x="1203274" y="1297173"/>
                  </a:cubicBezTo>
                  <a:lnTo>
                    <a:pt x="45711" y="1297173"/>
                  </a:lnTo>
                  <a:cubicBezTo>
                    <a:pt x="33588" y="1297173"/>
                    <a:pt x="21961" y="1292357"/>
                    <a:pt x="13389" y="1283784"/>
                  </a:cubicBezTo>
                  <a:cubicBezTo>
                    <a:pt x="4816" y="1275212"/>
                    <a:pt x="0" y="1263585"/>
                    <a:pt x="0" y="1251461"/>
                  </a:cubicBezTo>
                  <a:lnTo>
                    <a:pt x="0" y="45711"/>
                  </a:lnTo>
                  <a:cubicBezTo>
                    <a:pt x="0" y="33588"/>
                    <a:pt x="4816" y="21961"/>
                    <a:pt x="13389" y="13389"/>
                  </a:cubicBezTo>
                  <a:cubicBezTo>
                    <a:pt x="21961" y="4816"/>
                    <a:pt x="33588" y="0"/>
                    <a:pt x="45711" y="0"/>
                  </a:cubicBezTo>
                  <a:close/>
                </a:path>
              </a:pathLst>
            </a:custGeom>
            <a:solidFill>
              <a:srgbClr val="000A1F">
                <a:alpha val="60000"/>
              </a:srgbClr>
            </a:solidFill>
          </p:spPr>
        </p:sp>
        <p:sp>
          <p:nvSpPr>
            <p:cNvPr id="5" name="TextBox 5"/>
            <p:cNvSpPr txBox="1"/>
            <p:nvPr/>
          </p:nvSpPr>
          <p:spPr>
            <a:xfrm>
              <a:off x="0" y="-38100"/>
              <a:ext cx="1248985" cy="1335273"/>
            </a:xfrm>
            <a:prstGeom prst="rect">
              <a:avLst/>
            </a:prstGeom>
          </p:spPr>
          <p:txBody>
            <a:bodyPr lIns="50800" tIns="50800" rIns="50800" bIns="50800" rtlCol="0" anchor="ctr"/>
            <a:lstStyle/>
            <a:p>
              <a:pPr algn="ctr">
                <a:lnSpc>
                  <a:spcPts val="1774"/>
                </a:lnSpc>
              </a:pPr>
              <a:endParaRPr/>
            </a:p>
          </p:txBody>
        </p:sp>
      </p:grpSp>
      <p:grpSp>
        <p:nvGrpSpPr>
          <p:cNvPr id="6" name="Group 6"/>
          <p:cNvGrpSpPr/>
          <p:nvPr/>
        </p:nvGrpSpPr>
        <p:grpSpPr>
          <a:xfrm rot="5400000">
            <a:off x="7195601" y="-9447390"/>
            <a:ext cx="4061258" cy="19349547"/>
            <a:chOff x="0" y="0"/>
            <a:chExt cx="1069632" cy="5096177"/>
          </a:xfrm>
        </p:grpSpPr>
        <p:sp>
          <p:nvSpPr>
            <p:cNvPr id="7" name="Freeform 7"/>
            <p:cNvSpPr/>
            <p:nvPr/>
          </p:nvSpPr>
          <p:spPr>
            <a:xfrm>
              <a:off x="0" y="0"/>
              <a:ext cx="1069632" cy="5096177"/>
            </a:xfrm>
            <a:custGeom>
              <a:avLst/>
              <a:gdLst/>
              <a:ahLst/>
              <a:cxnLst/>
              <a:rect l="l" t="t" r="r" b="b"/>
              <a:pathLst>
                <a:path w="1069632" h="5096177">
                  <a:moveTo>
                    <a:pt x="53376" y="0"/>
                  </a:moveTo>
                  <a:lnTo>
                    <a:pt x="1016256" y="0"/>
                  </a:lnTo>
                  <a:cubicBezTo>
                    <a:pt x="1030412" y="0"/>
                    <a:pt x="1043988" y="5624"/>
                    <a:pt x="1053998" y="15633"/>
                  </a:cubicBezTo>
                  <a:cubicBezTo>
                    <a:pt x="1064008" y="25643"/>
                    <a:pt x="1069632" y="39220"/>
                    <a:pt x="1069632" y="53376"/>
                  </a:cubicBezTo>
                  <a:lnTo>
                    <a:pt x="1069632" y="5042801"/>
                  </a:lnTo>
                  <a:cubicBezTo>
                    <a:pt x="1069632" y="5072280"/>
                    <a:pt x="1045734" y="5096177"/>
                    <a:pt x="1016256" y="5096177"/>
                  </a:cubicBezTo>
                  <a:lnTo>
                    <a:pt x="53376" y="5096177"/>
                  </a:lnTo>
                  <a:cubicBezTo>
                    <a:pt x="39220" y="5096177"/>
                    <a:pt x="25643" y="5090553"/>
                    <a:pt x="15633" y="5080543"/>
                  </a:cubicBezTo>
                  <a:cubicBezTo>
                    <a:pt x="5624" y="5070534"/>
                    <a:pt x="0" y="5056957"/>
                    <a:pt x="0" y="5042801"/>
                  </a:cubicBezTo>
                  <a:lnTo>
                    <a:pt x="0" y="53376"/>
                  </a:lnTo>
                  <a:cubicBezTo>
                    <a:pt x="0" y="39220"/>
                    <a:pt x="5624" y="25643"/>
                    <a:pt x="15633" y="15633"/>
                  </a:cubicBezTo>
                  <a:cubicBezTo>
                    <a:pt x="25643" y="5624"/>
                    <a:pt x="39220" y="0"/>
                    <a:pt x="53376" y="0"/>
                  </a:cubicBezTo>
                  <a:close/>
                </a:path>
              </a:pathLst>
            </a:custGeom>
            <a:solidFill>
              <a:srgbClr val="000A1F">
                <a:alpha val="60000"/>
              </a:srgbClr>
            </a:solidFill>
          </p:spPr>
        </p:sp>
        <p:sp>
          <p:nvSpPr>
            <p:cNvPr id="8" name="TextBox 8"/>
            <p:cNvSpPr txBox="1"/>
            <p:nvPr/>
          </p:nvSpPr>
          <p:spPr>
            <a:xfrm>
              <a:off x="0" y="-38100"/>
              <a:ext cx="1069632" cy="5134277"/>
            </a:xfrm>
            <a:prstGeom prst="rect">
              <a:avLst/>
            </a:prstGeom>
          </p:spPr>
          <p:txBody>
            <a:bodyPr lIns="50800" tIns="50800" rIns="50800" bIns="50800" rtlCol="0" anchor="ctr"/>
            <a:lstStyle/>
            <a:p>
              <a:pPr algn="ctr">
                <a:lnSpc>
                  <a:spcPts val="1774"/>
                </a:lnSpc>
              </a:pPr>
              <a:endParaRPr/>
            </a:p>
          </p:txBody>
        </p:sp>
      </p:grpSp>
      <p:sp>
        <p:nvSpPr>
          <p:cNvPr id="9" name="Freeform 9"/>
          <p:cNvSpPr/>
          <p:nvPr/>
        </p:nvSpPr>
        <p:spPr>
          <a:xfrm>
            <a:off x="4889535" y="3811764"/>
            <a:ext cx="13189952" cy="5136356"/>
          </a:xfrm>
          <a:custGeom>
            <a:avLst/>
            <a:gdLst/>
            <a:ahLst/>
            <a:cxnLst/>
            <a:rect l="l" t="t" r="r" b="b"/>
            <a:pathLst>
              <a:path w="13189952" h="5136356">
                <a:moveTo>
                  <a:pt x="0" y="0"/>
                </a:moveTo>
                <a:lnTo>
                  <a:pt x="13189952" y="0"/>
                </a:lnTo>
                <a:lnTo>
                  <a:pt x="13189952" y="5136357"/>
                </a:lnTo>
                <a:lnTo>
                  <a:pt x="0" y="5136357"/>
                </a:lnTo>
                <a:lnTo>
                  <a:pt x="0" y="0"/>
                </a:lnTo>
                <a:close/>
              </a:path>
            </a:pathLst>
          </a:custGeom>
          <a:blipFill>
            <a:blip r:embed="rId3"/>
            <a:stretch>
              <a:fillRect l="-1238" r="-1238"/>
            </a:stretch>
          </a:blipFill>
        </p:spPr>
      </p:sp>
      <p:sp>
        <p:nvSpPr>
          <p:cNvPr id="10" name="TextBox 10"/>
          <p:cNvSpPr txBox="1"/>
          <p:nvPr/>
        </p:nvSpPr>
        <p:spPr>
          <a:xfrm>
            <a:off x="2074763" y="530596"/>
            <a:ext cx="14302934" cy="967632"/>
          </a:xfrm>
          <a:prstGeom prst="rect">
            <a:avLst/>
          </a:prstGeom>
        </p:spPr>
        <p:txBody>
          <a:bodyPr lIns="0" tIns="0" rIns="0" bIns="0" rtlCol="0" anchor="t">
            <a:spAutoFit/>
          </a:bodyPr>
          <a:lstStyle/>
          <a:p>
            <a:pPr marL="0" lvl="0" indent="0" algn="ctr">
              <a:lnSpc>
                <a:spcPts val="7641"/>
              </a:lnSpc>
              <a:spcBef>
                <a:spcPct val="0"/>
              </a:spcBef>
            </a:pPr>
            <a:r>
              <a:rPr lang="en-US" sz="6162" b="1" spc="117">
                <a:solidFill>
                  <a:srgbClr val="FFFFFF"/>
                </a:solidFill>
                <a:latin typeface="Muli Heavy"/>
                <a:ea typeface="Muli Heavy"/>
                <a:cs typeface="Muli Heavy"/>
                <a:sym typeface="Muli Heavy"/>
              </a:rPr>
              <a:t>LOGICA DE NEGOCIO APLICADA</a:t>
            </a:r>
          </a:p>
        </p:txBody>
      </p:sp>
      <p:sp>
        <p:nvSpPr>
          <p:cNvPr id="11" name="TextBox 11"/>
          <p:cNvSpPr txBox="1"/>
          <p:nvPr/>
        </p:nvSpPr>
        <p:spPr>
          <a:xfrm>
            <a:off x="329200" y="4431794"/>
            <a:ext cx="4169629" cy="3791521"/>
          </a:xfrm>
          <a:prstGeom prst="rect">
            <a:avLst/>
          </a:prstGeom>
        </p:spPr>
        <p:txBody>
          <a:bodyPr lIns="0" tIns="0" rIns="0" bIns="0" rtlCol="0" anchor="t">
            <a:spAutoFit/>
          </a:bodyPr>
          <a:lstStyle/>
          <a:p>
            <a:pPr algn="ctr">
              <a:lnSpc>
                <a:spcPts val="3811"/>
              </a:lnSpc>
            </a:pPr>
            <a:r>
              <a:rPr lang="en-US" sz="2367">
                <a:solidFill>
                  <a:srgbClr val="FFFFFF"/>
                </a:solidFill>
                <a:latin typeface="TT Interphases"/>
                <a:ea typeface="TT Interphases"/>
                <a:cs typeface="TT Interphases"/>
                <a:sym typeface="TT Interphases"/>
              </a:rPr>
              <a:t>A partir de la información proporcionada por la API, guardada en Strapi para 10 películas elegidas aleatoriamente, se visualiza un grafico que muestra un top 10 ordenado por la nota promedio de las películas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666"/>
            </a:stretch>
          </a:blipFill>
        </p:spPr>
      </p:sp>
      <p:grpSp>
        <p:nvGrpSpPr>
          <p:cNvPr id="3" name="Group 3"/>
          <p:cNvGrpSpPr/>
          <p:nvPr/>
        </p:nvGrpSpPr>
        <p:grpSpPr>
          <a:xfrm rot="2376901">
            <a:off x="6025872" y="-1562825"/>
            <a:ext cx="13552631" cy="21642251"/>
            <a:chOff x="0" y="0"/>
            <a:chExt cx="3569417" cy="5700017"/>
          </a:xfrm>
        </p:grpSpPr>
        <p:sp>
          <p:nvSpPr>
            <p:cNvPr id="4" name="Freeform 4"/>
            <p:cNvSpPr/>
            <p:nvPr/>
          </p:nvSpPr>
          <p:spPr>
            <a:xfrm>
              <a:off x="0" y="0"/>
              <a:ext cx="3569417" cy="5700017"/>
            </a:xfrm>
            <a:custGeom>
              <a:avLst/>
              <a:gdLst/>
              <a:ahLst/>
              <a:cxnLst/>
              <a:rect l="l" t="t" r="r" b="b"/>
              <a:pathLst>
                <a:path w="3569417" h="5700017">
                  <a:moveTo>
                    <a:pt x="0" y="0"/>
                  </a:moveTo>
                  <a:lnTo>
                    <a:pt x="3569417" y="0"/>
                  </a:lnTo>
                  <a:lnTo>
                    <a:pt x="3569417" y="5700017"/>
                  </a:lnTo>
                  <a:lnTo>
                    <a:pt x="0" y="5700017"/>
                  </a:lnTo>
                  <a:close/>
                </a:path>
              </a:pathLst>
            </a:custGeom>
            <a:solidFill>
              <a:srgbClr val="000A1F">
                <a:alpha val="60000"/>
              </a:srgbClr>
            </a:solidFill>
          </p:spPr>
        </p:sp>
        <p:sp>
          <p:nvSpPr>
            <p:cNvPr id="5" name="TextBox 5"/>
            <p:cNvSpPr txBox="1"/>
            <p:nvPr/>
          </p:nvSpPr>
          <p:spPr>
            <a:xfrm>
              <a:off x="0" y="-38100"/>
              <a:ext cx="3569417" cy="5738117"/>
            </a:xfrm>
            <a:prstGeom prst="rect">
              <a:avLst/>
            </a:prstGeom>
          </p:spPr>
          <p:txBody>
            <a:bodyPr lIns="50800" tIns="50800" rIns="50800" bIns="50800" rtlCol="0" anchor="ctr"/>
            <a:lstStyle/>
            <a:p>
              <a:pPr algn="ctr">
                <a:lnSpc>
                  <a:spcPts val="1774"/>
                </a:lnSpc>
              </a:pPr>
              <a:endParaRPr/>
            </a:p>
          </p:txBody>
        </p:sp>
      </p:grpSp>
      <p:sp>
        <p:nvSpPr>
          <p:cNvPr id="6" name="Freeform 6"/>
          <p:cNvSpPr/>
          <p:nvPr/>
        </p:nvSpPr>
        <p:spPr>
          <a:xfrm>
            <a:off x="6331814" y="2571109"/>
            <a:ext cx="5179899" cy="7715891"/>
          </a:xfrm>
          <a:custGeom>
            <a:avLst/>
            <a:gdLst/>
            <a:ahLst/>
            <a:cxnLst/>
            <a:rect l="l" t="t" r="r" b="b"/>
            <a:pathLst>
              <a:path w="5179899" h="7715891">
                <a:moveTo>
                  <a:pt x="0" y="0"/>
                </a:moveTo>
                <a:lnTo>
                  <a:pt x="5179899" y="0"/>
                </a:lnTo>
                <a:lnTo>
                  <a:pt x="5179899" y="7715891"/>
                </a:lnTo>
                <a:lnTo>
                  <a:pt x="0" y="7715891"/>
                </a:lnTo>
                <a:lnTo>
                  <a:pt x="0" y="0"/>
                </a:lnTo>
                <a:close/>
              </a:path>
            </a:pathLst>
          </a:custGeom>
          <a:blipFill>
            <a:blip r:embed="rId3"/>
            <a:stretch>
              <a:fillRect/>
            </a:stretch>
          </a:blipFill>
        </p:spPr>
      </p:sp>
      <p:sp>
        <p:nvSpPr>
          <p:cNvPr id="7" name="TextBox 7"/>
          <p:cNvSpPr txBox="1"/>
          <p:nvPr/>
        </p:nvSpPr>
        <p:spPr>
          <a:xfrm>
            <a:off x="4653275" y="503299"/>
            <a:ext cx="8536978" cy="1727693"/>
          </a:xfrm>
          <a:prstGeom prst="rect">
            <a:avLst/>
          </a:prstGeom>
        </p:spPr>
        <p:txBody>
          <a:bodyPr lIns="0" tIns="0" rIns="0" bIns="0" rtlCol="0" anchor="t">
            <a:spAutoFit/>
          </a:bodyPr>
          <a:lstStyle/>
          <a:p>
            <a:pPr algn="ctr">
              <a:lnSpc>
                <a:spcPts val="13684"/>
              </a:lnSpc>
            </a:pPr>
            <a:r>
              <a:rPr lang="en-US" sz="11035" b="1" spc="209">
                <a:solidFill>
                  <a:srgbClr val="FFFFFF"/>
                </a:solidFill>
                <a:latin typeface="Muli Heavy"/>
                <a:ea typeface="Muli Heavy"/>
                <a:cs typeface="Muli Heavy"/>
                <a:sym typeface="Muli Heavy"/>
              </a:rPr>
              <a:t>GRACIAS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307</Words>
  <Application>Microsoft Office PowerPoint</Application>
  <PresentationFormat>Personalizado</PresentationFormat>
  <Paragraphs>41</Paragraphs>
  <Slides>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vt:i4>
      </vt:variant>
    </vt:vector>
  </HeadingPairs>
  <TitlesOfParts>
    <vt:vector size="14" baseType="lpstr">
      <vt:lpstr>Montserrat</vt:lpstr>
      <vt:lpstr>Muli Ultra-Bold</vt:lpstr>
      <vt:lpstr>Muli Heavy</vt:lpstr>
      <vt:lpstr>Arial</vt:lpstr>
      <vt:lpstr>TT Interphases Bold</vt:lpstr>
      <vt:lpstr>Calibri</vt:lpstr>
      <vt:lpstr>TT Interphases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practco 2</dc:title>
  <cp:lastModifiedBy>Agostina Pascucci</cp:lastModifiedBy>
  <cp:revision>6</cp:revision>
  <dcterms:created xsi:type="dcterms:W3CDTF">2006-08-16T00:00:00Z</dcterms:created>
  <dcterms:modified xsi:type="dcterms:W3CDTF">2025-07-11T00:58:47Z</dcterms:modified>
  <dc:identifier>DAGsyTnTkGA</dc:identifier>
</cp:coreProperties>
</file>